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4" r:id="rId3"/>
    <p:sldId id="379" r:id="rId4"/>
    <p:sldId id="380" r:id="rId5"/>
    <p:sldId id="382" r:id="rId6"/>
    <p:sldId id="381" r:id="rId7"/>
    <p:sldId id="384" r:id="rId8"/>
    <p:sldId id="385" r:id="rId9"/>
    <p:sldId id="387" r:id="rId10"/>
    <p:sldId id="377" r:id="rId11"/>
    <p:sldId id="386" r:id="rId12"/>
    <p:sldId id="383" r:id="rId13"/>
    <p:sldId id="376" r:id="rId14"/>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7777"/>
    <a:srgbClr val="333333"/>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9000" autoAdjust="0"/>
  </p:normalViewPr>
  <p:slideViewPr>
    <p:cSldViewPr>
      <p:cViewPr>
        <p:scale>
          <a:sx n="66" d="100"/>
          <a:sy n="66" d="100"/>
        </p:scale>
        <p:origin x="-150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8D73DA04-F4CD-44AB-8BD8-0590E87708A4}" type="datetimeFigureOut">
              <a:rPr lang="it-IT"/>
              <a:pPr/>
              <a:t>26/08/2010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0539A65-7DC4-4CDA-BE9C-4BAFAB2274F9}"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741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17412" name="Segnaposto numero diapositiva 3"/>
          <p:cNvSpPr>
            <a:spLocks noGrp="1"/>
          </p:cNvSpPr>
          <p:nvPr>
            <p:ph type="sldNum" sz="quarter" idx="5"/>
          </p:nvPr>
        </p:nvSpPr>
        <p:spPr bwMode="auto">
          <a:noFill/>
          <a:ln>
            <a:miter lim="800000"/>
            <a:headEnd/>
            <a:tailEnd/>
          </a:ln>
        </p:spPr>
        <p:txBody>
          <a:bodyPr/>
          <a:lstStyle/>
          <a:p>
            <a:fld id="{441D5F60-283E-4816-9BFB-3961C3A65137}" type="slidenum">
              <a:rPr lang="it-IT"/>
              <a:pPr/>
              <a:t>2</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ln>
            <a:miter lim="800000"/>
            <a:headEnd/>
            <a:tailEnd/>
          </a:ln>
        </p:spPr>
        <p:txBody>
          <a:bodyPr/>
          <a:lstStyle/>
          <a:p>
            <a:fld id="{8D4BAE95-BE0D-4B32-9C3D-237E8620B91B}" type="slidenum">
              <a:rPr lang="it-IT"/>
              <a:pPr/>
              <a:t>8</a:t>
            </a:fld>
            <a:endParaRPr lang="it-IT"/>
          </a:p>
        </p:txBody>
      </p:sp>
      <p:sp>
        <p:nvSpPr>
          <p:cNvPr id="225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25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noFill/>
          <a:ln>
            <a:miter lim="800000"/>
            <a:headEnd/>
            <a:tailEnd/>
          </a:ln>
        </p:spPr>
        <p:txBody>
          <a:bodyPr/>
          <a:lstStyle/>
          <a:p>
            <a:fld id="{FEDC080B-AB1A-4F75-8109-5B57852C9215}" type="slidenum">
              <a:rPr lang="it-IT"/>
              <a:pPr/>
              <a:t>9</a:t>
            </a:fld>
            <a:endParaRPr lang="it-IT"/>
          </a:p>
        </p:txBody>
      </p:sp>
      <p:sp>
        <p:nvSpPr>
          <p:cNvPr id="235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35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ln>
            <a:miter lim="800000"/>
            <a:headEnd/>
            <a:tailEnd/>
          </a:ln>
        </p:spPr>
        <p:txBody>
          <a:bodyPr/>
          <a:lstStyle/>
          <a:p>
            <a:fld id="{D7DBC874-3888-41F1-9C98-F03F00A24110}" type="slidenum">
              <a:rPr lang="it-IT"/>
              <a:pPr/>
              <a:t>10</a:t>
            </a:fld>
            <a:endParaRPr lang="it-IT"/>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it-IT"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ln>
            <a:miter lim="800000"/>
            <a:headEnd/>
            <a:tailEnd/>
          </a:ln>
        </p:spPr>
        <p:txBody>
          <a:bodyPr/>
          <a:lstStyle/>
          <a:p>
            <a:fld id="{E54F0923-10D6-4C8D-9DCF-A3B98BACF2D6}" type="slidenum">
              <a:rPr lang="it-IT"/>
              <a:pPr/>
              <a:t>11</a:t>
            </a:fld>
            <a:endParaRPr lang="it-IT"/>
          </a:p>
        </p:txBody>
      </p:sp>
      <p:sp>
        <p:nvSpPr>
          <p:cNvPr id="686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it-IT"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70539A65-7DC4-4CDA-BE9C-4BAFAB2274F9}" type="slidenum">
              <a:rPr lang="it-IT" smtClean="0"/>
              <a:pPr/>
              <a:t>13</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85C25307-7990-492E-9185-5C35C34BD0D0}" type="slidenum">
              <a:rPr lang="it-IT"/>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AFC31473-3ECF-4E53-A975-8A02B0CE6847}" type="slidenum">
              <a:rPr lang="it-IT"/>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64CB6F81-2E3F-45B9-90EB-3D35357EB9A3}" type="slidenum">
              <a:rPr lang="it-IT"/>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228600" y="838200"/>
            <a:ext cx="8686800" cy="838200"/>
          </a:xfrm>
        </p:spPr>
        <p:txBody>
          <a:bodyPr/>
          <a:lstStyle>
            <a:lvl1pPr algn="ctr">
              <a:defRPr b="1">
                <a:solidFill>
                  <a:srgbClr val="FF0000"/>
                </a:solidFill>
                <a:effectLst>
                  <a:outerShdw blurRad="38100" dist="38100" dir="2700000" algn="tl">
                    <a:srgbClr val="000000">
                      <a:alpha val="43137"/>
                    </a:srgbClr>
                  </a:outerShdw>
                </a:effectLst>
                <a:latin typeface="Tahoma" pitchFamily="34" charset="0"/>
                <a:cs typeface="Tahoma" pitchFamily="34" charset="0"/>
              </a:defRPr>
            </a:lvl1pPr>
          </a:lstStyle>
          <a:p>
            <a:r>
              <a:rPr lang="it-IT" dirty="0" smtClean="0"/>
              <a:t>Fare clic per modificare lo stile del titolo</a:t>
            </a:r>
            <a:endParaRPr lang="it-IT" dirty="0"/>
          </a:p>
        </p:txBody>
      </p:sp>
      <p:sp>
        <p:nvSpPr>
          <p:cNvPr id="3" name="Segnaposto testo 2"/>
          <p:cNvSpPr>
            <a:spLocks noGrp="1"/>
          </p:cNvSpPr>
          <p:nvPr>
            <p:ph type="body" sz="half" idx="1"/>
          </p:nvPr>
        </p:nvSpPr>
        <p:spPr>
          <a:xfrm>
            <a:off x="228600" y="1676400"/>
            <a:ext cx="4267200" cy="4572000"/>
          </a:xfrm>
        </p:spPr>
        <p:txBody>
          <a:bodyPr/>
          <a:lstStyle>
            <a:lvl1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1pPr>
            <a:lvl2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2pPr>
            <a:lvl3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3pPr>
            <a:lvl4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4pPr>
            <a:lvl5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5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48200" y="1676400"/>
            <a:ext cx="4267200" cy="4572000"/>
          </a:xfrm>
        </p:spPr>
        <p:txBody>
          <a:bodyPr/>
          <a:lstStyle>
            <a:lvl1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1pPr>
            <a:lvl2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2pPr>
            <a:lvl3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3pPr>
            <a:lvl4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4pPr>
            <a:lvl5pPr algn="just">
              <a:defRPr>
                <a:solidFill>
                  <a:srgbClr val="002060"/>
                </a:solidFill>
                <a:effectLst>
                  <a:outerShdw blurRad="38100" dist="38100" dir="2700000" algn="tl">
                    <a:srgbClr val="000000">
                      <a:alpha val="43137"/>
                    </a:srgbClr>
                  </a:outerShdw>
                </a:effectLst>
                <a:latin typeface="Tahoma" pitchFamily="34" charset="0"/>
                <a:cs typeface="Tahoma" pitchFamily="34" charset="0"/>
              </a:defRPr>
            </a:lvl5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Rectangle 4"/>
          <p:cNvSpPr>
            <a:spLocks noGrp="1" noChangeArrowheads="1"/>
          </p:cNvSpPr>
          <p:nvPr>
            <p:ph type="dt" sz="half" idx="10"/>
          </p:nvPr>
        </p:nvSpPr>
        <p:spPr>
          <a:ln/>
        </p:spPr>
        <p:txBody>
          <a:bodyPr/>
          <a:lstStyle>
            <a:lvl1pPr>
              <a:defRPr/>
            </a:lvl1pPr>
          </a:lstStyle>
          <a:p>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68BE8FE7-D7A7-473E-8D76-DE9DEC50412E}" type="slidenum">
              <a:rPr lang="it-IT"/>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8377201D-B8CE-4E45-91E5-BF257A04564B}" type="slidenum">
              <a:rPr lang="it-IT"/>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3D8BB1BF-8895-416A-8711-3BB47EC27C80}"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555F3997-DAE7-490E-8CC6-D43315250C80}" type="slidenum">
              <a:rPr lang="it-IT"/>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endParaRPr lang="it-IT"/>
          </a:p>
        </p:txBody>
      </p:sp>
      <p:sp>
        <p:nvSpPr>
          <p:cNvPr id="8" name="Rectangle 5"/>
          <p:cNvSpPr>
            <a:spLocks noGrp="1" noChangeArrowheads="1"/>
          </p:cNvSpPr>
          <p:nvPr>
            <p:ph type="ftr" sz="quarter" idx="11"/>
          </p:nvPr>
        </p:nvSpPr>
        <p:spPr>
          <a:ln/>
        </p:spPr>
        <p:txBody>
          <a:bodyPr/>
          <a:lstStyle>
            <a:lvl1pPr>
              <a:defRPr/>
            </a:lvl1pPr>
          </a:lstStyle>
          <a:p>
            <a:endParaRPr lang="it-IT"/>
          </a:p>
        </p:txBody>
      </p:sp>
      <p:sp>
        <p:nvSpPr>
          <p:cNvPr id="9" name="Rectangle 6"/>
          <p:cNvSpPr>
            <a:spLocks noGrp="1" noChangeArrowheads="1"/>
          </p:cNvSpPr>
          <p:nvPr>
            <p:ph type="sldNum" sz="quarter" idx="12"/>
          </p:nvPr>
        </p:nvSpPr>
        <p:spPr>
          <a:ln/>
        </p:spPr>
        <p:txBody>
          <a:bodyPr/>
          <a:lstStyle>
            <a:lvl1pPr>
              <a:defRPr/>
            </a:lvl1pPr>
          </a:lstStyle>
          <a:p>
            <a:fld id="{5462F008-F9D8-4580-9D46-DB4778DF17AF}" type="slidenum">
              <a:rPr lang="it-IT"/>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endParaRPr lang="it-IT"/>
          </a:p>
        </p:txBody>
      </p:sp>
      <p:sp>
        <p:nvSpPr>
          <p:cNvPr id="4" name="Rectangle 5"/>
          <p:cNvSpPr>
            <a:spLocks noGrp="1" noChangeArrowheads="1"/>
          </p:cNvSpPr>
          <p:nvPr>
            <p:ph type="ftr" sz="quarter" idx="11"/>
          </p:nvPr>
        </p:nvSpPr>
        <p:spPr>
          <a:ln/>
        </p:spPr>
        <p:txBody>
          <a:bodyPr/>
          <a:lstStyle>
            <a:lvl1pPr>
              <a:defRPr/>
            </a:lvl1pPr>
          </a:lstStyle>
          <a:p>
            <a:endParaRPr lang="it-IT"/>
          </a:p>
        </p:txBody>
      </p:sp>
      <p:sp>
        <p:nvSpPr>
          <p:cNvPr id="5" name="Rectangle 6"/>
          <p:cNvSpPr>
            <a:spLocks noGrp="1" noChangeArrowheads="1"/>
          </p:cNvSpPr>
          <p:nvPr>
            <p:ph type="sldNum" sz="quarter" idx="12"/>
          </p:nvPr>
        </p:nvSpPr>
        <p:spPr>
          <a:ln/>
        </p:spPr>
        <p:txBody>
          <a:bodyPr/>
          <a:lstStyle>
            <a:lvl1pPr>
              <a:defRPr/>
            </a:lvl1pPr>
          </a:lstStyle>
          <a:p>
            <a:fld id="{24B60892-D118-4840-B15D-0379E3B81C03}" type="slidenum">
              <a:rPr lang="it-IT"/>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it-IT"/>
          </a:p>
        </p:txBody>
      </p:sp>
      <p:sp>
        <p:nvSpPr>
          <p:cNvPr id="3" name="Rectangle 5"/>
          <p:cNvSpPr>
            <a:spLocks noGrp="1" noChangeArrowheads="1"/>
          </p:cNvSpPr>
          <p:nvPr>
            <p:ph type="ftr" sz="quarter" idx="11"/>
          </p:nvPr>
        </p:nvSpPr>
        <p:spPr>
          <a:ln/>
        </p:spPr>
        <p:txBody>
          <a:bodyPr/>
          <a:lstStyle>
            <a:lvl1pPr>
              <a:defRPr/>
            </a:lvl1pPr>
          </a:lstStyle>
          <a:p>
            <a:endParaRPr lang="it-IT"/>
          </a:p>
        </p:txBody>
      </p:sp>
      <p:sp>
        <p:nvSpPr>
          <p:cNvPr id="4" name="Rectangle 6"/>
          <p:cNvSpPr>
            <a:spLocks noGrp="1" noChangeArrowheads="1"/>
          </p:cNvSpPr>
          <p:nvPr>
            <p:ph type="sldNum" sz="quarter" idx="12"/>
          </p:nvPr>
        </p:nvSpPr>
        <p:spPr>
          <a:ln/>
        </p:spPr>
        <p:txBody>
          <a:bodyPr/>
          <a:lstStyle>
            <a:lvl1pPr>
              <a:defRPr/>
            </a:lvl1pPr>
          </a:lstStyle>
          <a:p>
            <a:fld id="{77C15A70-0769-4EA4-BCB9-E73BA5ACD852}" type="slidenum">
              <a:rPr lang="it-IT"/>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511AF3FC-73E6-454D-A374-FA79D20B5CD0}" type="slidenum">
              <a:rPr lang="it-IT"/>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1851D458-99F8-401A-BF5C-82DDFE4B28AF}" type="slidenum">
              <a:rPr lang="it-IT"/>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E4AC240-5951-4A03-B871-0B4F08F356BC}" type="slidenum">
              <a:rPr lang="it-IT"/>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908175" y="1485900"/>
            <a:ext cx="6624638" cy="1943100"/>
          </a:xfrm>
        </p:spPr>
        <p:txBody>
          <a:bodyPr/>
          <a:lstStyle/>
          <a:p>
            <a:pPr algn="r" eaLnBrk="1" hangingPunct="1">
              <a:defRPr/>
            </a:pPr>
            <a:r>
              <a:rPr lang="it-IT" sz="4000" dirty="0" smtClean="0">
                <a:solidFill>
                  <a:srgbClr val="CC0099"/>
                </a:solidFill>
                <a:effectLst>
                  <a:outerShdw blurRad="38100" dist="38100" dir="2700000" algn="tl">
                    <a:srgbClr val="C0C0C0"/>
                  </a:outerShdw>
                </a:effectLst>
                <a:latin typeface="Segoe Print" pitchFamily="2" charset="0"/>
              </a:rPr>
              <a:t>COSTRUIRE BUONE RELAZIONI CON I CLIENTI </a:t>
            </a:r>
          </a:p>
        </p:txBody>
      </p:sp>
      <p:sp>
        <p:nvSpPr>
          <p:cNvPr id="2051" name="Rectangle 3"/>
          <p:cNvSpPr>
            <a:spLocks noGrp="1" noChangeArrowheads="1"/>
          </p:cNvSpPr>
          <p:nvPr>
            <p:ph type="subTitle" idx="1"/>
          </p:nvPr>
        </p:nvSpPr>
        <p:spPr>
          <a:xfrm>
            <a:off x="428596" y="4071942"/>
            <a:ext cx="8280400" cy="785812"/>
          </a:xfrm>
        </p:spPr>
        <p:txBody>
          <a:bodyPr/>
          <a:lstStyle/>
          <a:p>
            <a:pPr eaLnBrk="1" hangingPunct="1">
              <a:defRPr/>
            </a:pPr>
            <a:r>
              <a:rPr lang="it-IT" sz="2800" dirty="0" smtClean="0">
                <a:solidFill>
                  <a:schemeClr val="bg1">
                    <a:lumMod val="50000"/>
                  </a:schemeClr>
                </a:solidFill>
                <a:effectLst>
                  <a:outerShdw blurRad="38100" dist="38100" dir="2700000" algn="tl">
                    <a:srgbClr val="C0C0C0"/>
                  </a:outerShdw>
                </a:effectLst>
                <a:latin typeface="Segoe Print" pitchFamily="2" charset="0"/>
              </a:rPr>
              <a:t> COME MIGLIORARE LE TUE VENDITE</a:t>
            </a:r>
          </a:p>
          <a:p>
            <a:pPr eaLnBrk="1" hangingPunct="1">
              <a:defRPr/>
            </a:pPr>
            <a:r>
              <a:rPr lang="it-IT" sz="2800" dirty="0" smtClean="0">
                <a:solidFill>
                  <a:schemeClr val="bg1">
                    <a:lumMod val="50000"/>
                  </a:schemeClr>
                </a:solidFill>
                <a:effectLst>
                  <a:outerShdw blurRad="38100" dist="38100" dir="2700000" algn="tl">
                    <a:srgbClr val="C0C0C0"/>
                  </a:outerShdw>
                </a:effectLst>
                <a:latin typeface="Segoe Print" pitchFamily="2" charset="0"/>
              </a:rPr>
              <a:t>E LA TUA EFFICACIA CON LE PERSONE </a:t>
            </a:r>
          </a:p>
        </p:txBody>
      </p:sp>
      <p:pic>
        <p:nvPicPr>
          <p:cNvPr id="2052" name="Picture 4" descr="Mind_Business_School_def_ridotto"/>
          <p:cNvPicPr>
            <a:picLocks noChangeAspect="1" noChangeArrowheads="1"/>
          </p:cNvPicPr>
          <p:nvPr/>
        </p:nvPicPr>
        <p:blipFill>
          <a:blip r:embed="rId2" cstate="print">
            <a:clrChange>
              <a:clrFrom>
                <a:srgbClr val="FFFFFE"/>
              </a:clrFrom>
              <a:clrTo>
                <a:srgbClr val="FFFFFE">
                  <a:alpha val="0"/>
                </a:srgbClr>
              </a:clrTo>
            </a:clrChange>
          </a:blip>
          <a:srcRect/>
          <a:stretch>
            <a:fillRect/>
          </a:stretch>
        </p:blipFill>
        <p:spPr bwMode="auto">
          <a:xfrm>
            <a:off x="539750" y="1557338"/>
            <a:ext cx="1450975" cy="2016125"/>
          </a:xfrm>
          <a:prstGeom prst="rect">
            <a:avLst/>
          </a:prstGeom>
          <a:noFill/>
          <a:ln w="9525">
            <a:noFill/>
            <a:miter lim="800000"/>
            <a:headEnd/>
            <a:tailEnd/>
          </a:ln>
        </p:spPr>
      </p:pic>
      <p:sp>
        <p:nvSpPr>
          <p:cNvPr id="2053" name="Line 8"/>
          <p:cNvSpPr>
            <a:spLocks noChangeShapeType="1"/>
          </p:cNvSpPr>
          <p:nvPr/>
        </p:nvSpPr>
        <p:spPr bwMode="auto">
          <a:xfrm>
            <a:off x="714348" y="3714752"/>
            <a:ext cx="7704138" cy="0"/>
          </a:xfrm>
          <a:prstGeom prst="line">
            <a:avLst/>
          </a:prstGeom>
          <a:noFill/>
          <a:ln w="76200" cmpd="tri">
            <a:solidFill>
              <a:srgbClr val="CC0099"/>
            </a:solidFill>
            <a:round/>
            <a:headEnd/>
            <a:tailEnd/>
          </a:ln>
        </p:spPr>
        <p:txBody>
          <a:bodyPr/>
          <a:lstStyle/>
          <a:p>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dissolve">
                                      <p:cBhvr>
                                        <p:cTn id="7" dur="5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dissolve">
                                      <p:cBhvr>
                                        <p:cTn id="12" dur="5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14375" y="188913"/>
            <a:ext cx="8429625" cy="719137"/>
          </a:xfrm>
        </p:spPr>
        <p:txBody>
          <a:bodyPr/>
          <a:lstStyle/>
          <a:p>
            <a:pPr eaLnBrk="1" hangingPunct="1"/>
            <a:r>
              <a:rPr lang="it-IT" sz="4800" dirty="0" smtClean="0">
                <a:solidFill>
                  <a:srgbClr val="FF3300"/>
                </a:solidFill>
                <a:latin typeface="Segoe Print" pitchFamily="2" charset="0"/>
                <a:cs typeface="Tahoma" pitchFamily="34" charset="0"/>
              </a:rPr>
              <a:t>FINO A QUANDO </a:t>
            </a:r>
          </a:p>
        </p:txBody>
      </p:sp>
      <p:sp>
        <p:nvSpPr>
          <p:cNvPr id="57347" name="Rectangle 3"/>
          <p:cNvSpPr>
            <a:spLocks noGrp="1" noChangeArrowheads="1"/>
          </p:cNvSpPr>
          <p:nvPr>
            <p:ph type="body" idx="1"/>
          </p:nvPr>
        </p:nvSpPr>
        <p:spPr>
          <a:xfrm>
            <a:off x="1285875" y="1285860"/>
            <a:ext cx="7286625" cy="5572140"/>
          </a:xfrm>
        </p:spPr>
        <p:txBody>
          <a:bodyPr/>
          <a:lstStyle/>
          <a:p>
            <a:pPr algn="just" eaLnBrk="1" hangingPunct="1">
              <a:buFont typeface="Wingdings" pitchFamily="2" charset="2"/>
              <a:buChar char="§"/>
            </a:pPr>
            <a:r>
              <a:rPr lang="it-IT" sz="2400" dirty="0" smtClean="0">
                <a:solidFill>
                  <a:srgbClr val="002060"/>
                </a:solidFill>
                <a:latin typeface="Segoe Print" pitchFamily="2" charset="0"/>
                <a:cs typeface="Tahoma" pitchFamily="34" charset="0"/>
              </a:rPr>
              <a:t>DEVI CONTINUARE A DIALOGARE FINO A QUANDO NON LO VEDI CHE IL CLIENTE TI DA UNA RISPOSTA IN CUI CAMBIA ATTEGGIAMENTO, SI APRE, SI APPASSIONA, OPPURE SALTA SULLA SEDIA, COME SE GLI AVESSI TOCCATO UN NERVO SCOPERTO.</a:t>
            </a:r>
          </a:p>
          <a:p>
            <a:pPr algn="just" eaLnBrk="1" hangingPunct="1">
              <a:buFont typeface="Wingdings" pitchFamily="2" charset="2"/>
              <a:buChar char="§"/>
            </a:pPr>
            <a:endParaRPr lang="it-IT" sz="2400" dirty="0" smtClean="0">
              <a:solidFill>
                <a:srgbClr val="002060"/>
              </a:solidFill>
              <a:latin typeface="Segoe Print" pitchFamily="2" charset="0"/>
              <a:cs typeface="Tahoma" pitchFamily="34" charset="0"/>
            </a:endParaRPr>
          </a:p>
          <a:p>
            <a:pPr algn="just" eaLnBrk="1" hangingPunct="1">
              <a:buFont typeface="Wingdings" pitchFamily="2" charset="2"/>
              <a:buChar char="§"/>
            </a:pPr>
            <a:r>
              <a:rPr lang="it-IT" sz="2400" dirty="0" smtClean="0">
                <a:solidFill>
                  <a:srgbClr val="002060"/>
                </a:solidFill>
                <a:latin typeface="Segoe Print" pitchFamily="2" charset="0"/>
                <a:cs typeface="Tahoma" pitchFamily="34" charset="0"/>
              </a:rPr>
              <a:t>SOLO ALLORA PUOI ANDARE A FONDO SU QUELL’ARGOMENTO, SE NO STIMOLERAI LA NECESSITA’ SBAGLIATA E FARAI UNA TRATTATIVA SUPERFICIALE.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7347">
                                            <p:txEl>
                                              <p:pRg st="2" end="2"/>
                                            </p:txEl>
                                          </p:spTgt>
                                        </p:tgtEl>
                                        <p:attrNameLst>
                                          <p:attrName>style.visibility</p:attrName>
                                        </p:attrNameLst>
                                      </p:cBhvr>
                                      <p:to>
                                        <p:strVal val="visible"/>
                                      </p:to>
                                    </p:set>
                                    <p:anim calcmode="lin" valueType="num">
                                      <p:cBhvr additive="base">
                                        <p:cTn id="13"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42977" y="188913"/>
            <a:ext cx="8001024" cy="668337"/>
          </a:xfrm>
        </p:spPr>
        <p:txBody>
          <a:bodyPr/>
          <a:lstStyle/>
          <a:p>
            <a:pPr eaLnBrk="1" hangingPunct="1"/>
            <a:r>
              <a:rPr lang="it-IT" sz="3600" dirty="0" smtClean="0">
                <a:solidFill>
                  <a:srgbClr val="FF3300"/>
                </a:solidFill>
                <a:latin typeface="Segoe Print" pitchFamily="2" charset="0"/>
                <a:cs typeface="Tahoma" pitchFamily="34" charset="0"/>
              </a:rPr>
              <a:t>HAI </a:t>
            </a:r>
            <a:r>
              <a:rPr lang="it-IT" sz="3600" dirty="0" err="1" smtClean="0">
                <a:solidFill>
                  <a:srgbClr val="FF3300"/>
                </a:solidFill>
                <a:latin typeface="Segoe Print" pitchFamily="2" charset="0"/>
                <a:cs typeface="Tahoma" pitchFamily="34" charset="0"/>
              </a:rPr>
              <a:t>DI</a:t>
            </a:r>
            <a:r>
              <a:rPr lang="it-IT" sz="3600" dirty="0" smtClean="0">
                <a:solidFill>
                  <a:srgbClr val="FF3300"/>
                </a:solidFill>
                <a:latin typeface="Segoe Print" pitchFamily="2" charset="0"/>
                <a:cs typeface="Tahoma" pitchFamily="34" charset="0"/>
              </a:rPr>
              <a:t> FRONTE UNA PERSONA </a:t>
            </a:r>
          </a:p>
        </p:txBody>
      </p:sp>
      <p:sp>
        <p:nvSpPr>
          <p:cNvPr id="58371" name="Rectangle 3"/>
          <p:cNvSpPr>
            <a:spLocks noGrp="1" noChangeArrowheads="1"/>
          </p:cNvSpPr>
          <p:nvPr>
            <p:ph type="body" idx="1"/>
          </p:nvPr>
        </p:nvSpPr>
        <p:spPr>
          <a:xfrm>
            <a:off x="1214438" y="1143000"/>
            <a:ext cx="7500937" cy="5500688"/>
          </a:xfrm>
        </p:spPr>
        <p:txBody>
          <a:bodyPr/>
          <a:lstStyle/>
          <a:p>
            <a:pPr algn="just" eaLnBrk="1" hangingPunct="1">
              <a:buFont typeface="Wingdings" pitchFamily="2" charset="2"/>
              <a:buChar char="§"/>
            </a:pPr>
            <a:r>
              <a:rPr lang="it-IT" sz="2400" dirty="0" smtClean="0">
                <a:solidFill>
                  <a:srgbClr val="002060"/>
                </a:solidFill>
                <a:latin typeface="Segoe Print" pitchFamily="2" charset="0"/>
                <a:cs typeface="Tahoma" pitchFamily="34" charset="0"/>
              </a:rPr>
              <a:t>QUALSIASI BISOGNO PUO’ ESSERE RICONDUCIBILE A QUESTI TRE FATTORI,         LEGATI ALLE SENSAZIONI ED EMOZIONI </a:t>
            </a:r>
            <a:r>
              <a:rPr lang="it-IT" sz="2400" dirty="0" err="1" smtClean="0">
                <a:solidFill>
                  <a:srgbClr val="002060"/>
                </a:solidFill>
                <a:latin typeface="Segoe Print" pitchFamily="2" charset="0"/>
                <a:cs typeface="Tahoma" pitchFamily="34" charset="0"/>
              </a:rPr>
              <a:t>DI</a:t>
            </a:r>
            <a:r>
              <a:rPr lang="it-IT" sz="2400" dirty="0" smtClean="0">
                <a:solidFill>
                  <a:srgbClr val="002060"/>
                </a:solidFill>
                <a:latin typeface="Segoe Print" pitchFamily="2" charset="0"/>
                <a:cs typeface="Tahoma" pitchFamily="34" charset="0"/>
              </a:rPr>
              <a:t> OGNUNO </a:t>
            </a:r>
            <a:r>
              <a:rPr lang="it-IT" sz="2400" dirty="0" err="1" smtClean="0">
                <a:solidFill>
                  <a:srgbClr val="002060"/>
                </a:solidFill>
                <a:latin typeface="Segoe Print" pitchFamily="2" charset="0"/>
                <a:cs typeface="Tahoma" pitchFamily="34" charset="0"/>
              </a:rPr>
              <a:t>DI</a:t>
            </a:r>
            <a:r>
              <a:rPr lang="it-IT" sz="2400" dirty="0" smtClean="0">
                <a:solidFill>
                  <a:srgbClr val="002060"/>
                </a:solidFill>
                <a:latin typeface="Segoe Print" pitchFamily="2" charset="0"/>
                <a:cs typeface="Tahoma" pitchFamily="34" charset="0"/>
              </a:rPr>
              <a:t> NOI:</a:t>
            </a:r>
          </a:p>
          <a:p>
            <a:pPr algn="just" eaLnBrk="1" hangingPunct="1">
              <a:buFont typeface="Wingdings" pitchFamily="2" charset="2"/>
              <a:buChar char="§"/>
            </a:pPr>
            <a:r>
              <a:rPr lang="it-IT" sz="3600" dirty="0" smtClean="0">
                <a:solidFill>
                  <a:srgbClr val="002060"/>
                </a:solidFill>
                <a:latin typeface="Segoe Print" pitchFamily="2" charset="0"/>
                <a:cs typeface="Tahoma" pitchFamily="34" charset="0"/>
              </a:rPr>
              <a:t>TEMPO</a:t>
            </a:r>
          </a:p>
          <a:p>
            <a:pPr algn="just" eaLnBrk="1" hangingPunct="1">
              <a:buFont typeface="Wingdings" pitchFamily="2" charset="2"/>
              <a:buChar char="§"/>
            </a:pPr>
            <a:r>
              <a:rPr lang="it-IT" sz="3600" dirty="0" smtClean="0">
                <a:solidFill>
                  <a:srgbClr val="002060"/>
                </a:solidFill>
                <a:latin typeface="Segoe Print" pitchFamily="2" charset="0"/>
                <a:cs typeface="Tahoma" pitchFamily="34" charset="0"/>
              </a:rPr>
              <a:t>DENARO</a:t>
            </a:r>
          </a:p>
          <a:p>
            <a:pPr algn="just" eaLnBrk="1" hangingPunct="1">
              <a:buFont typeface="Wingdings" pitchFamily="2" charset="2"/>
              <a:buChar char="§"/>
            </a:pPr>
            <a:r>
              <a:rPr lang="it-IT" sz="3600" dirty="0" smtClean="0">
                <a:solidFill>
                  <a:srgbClr val="002060"/>
                </a:solidFill>
                <a:latin typeface="Segoe Print" pitchFamily="2" charset="0"/>
                <a:cs typeface="Tahoma" pitchFamily="34" charset="0"/>
              </a:rPr>
              <a:t>ENERGIA </a:t>
            </a:r>
            <a:r>
              <a:rPr lang="it-IT" sz="2000" dirty="0" smtClean="0">
                <a:solidFill>
                  <a:srgbClr val="002060"/>
                </a:solidFill>
                <a:latin typeface="Segoe Print" pitchFamily="2" charset="0"/>
                <a:cs typeface="Tahoma" pitchFamily="34" charset="0"/>
              </a:rPr>
              <a:t>(DELUSIONI, ASPETTATIVE).</a:t>
            </a:r>
          </a:p>
          <a:p>
            <a:pPr algn="just" eaLnBrk="1" hangingPunct="1">
              <a:buFontTx/>
              <a:buNone/>
            </a:pPr>
            <a:endParaRPr lang="it-IT" sz="1000" dirty="0" smtClean="0">
              <a:solidFill>
                <a:srgbClr val="002060"/>
              </a:solidFill>
              <a:latin typeface="Segoe Print" pitchFamily="2" charset="0"/>
              <a:cs typeface="Tahoma" pitchFamily="34" charset="0"/>
            </a:endParaRPr>
          </a:p>
          <a:p>
            <a:pPr algn="just" eaLnBrk="1" hangingPunct="1">
              <a:buFont typeface="Wingdings" pitchFamily="2" charset="2"/>
              <a:buChar char="§"/>
            </a:pPr>
            <a:r>
              <a:rPr lang="it-IT" sz="2000" dirty="0" smtClean="0">
                <a:solidFill>
                  <a:srgbClr val="002060"/>
                </a:solidFill>
                <a:latin typeface="Segoe Print" pitchFamily="2" charset="0"/>
                <a:cs typeface="Tahoma" pitchFamily="34" charset="0"/>
              </a:rPr>
              <a:t>DEVI TROVARE QUALE </a:t>
            </a:r>
            <a:r>
              <a:rPr lang="it-IT" sz="2000" dirty="0" err="1" smtClean="0">
                <a:solidFill>
                  <a:srgbClr val="002060"/>
                </a:solidFill>
                <a:latin typeface="Segoe Print" pitchFamily="2" charset="0"/>
                <a:cs typeface="Tahoma" pitchFamily="34" charset="0"/>
              </a:rPr>
              <a:t>DI</a:t>
            </a:r>
            <a:r>
              <a:rPr lang="it-IT" sz="2000" dirty="0" smtClean="0">
                <a:solidFill>
                  <a:srgbClr val="002060"/>
                </a:solidFill>
                <a:latin typeface="Segoe Print" pitchFamily="2" charset="0"/>
                <a:cs typeface="Tahoma" pitchFamily="34" charset="0"/>
              </a:rPr>
              <a:t> QUESTI TRE LO ACCENDE E LO COINVOLGE.</a:t>
            </a:r>
          </a:p>
          <a:p>
            <a:pPr algn="just" eaLnBrk="1" hangingPunct="1">
              <a:buFont typeface="Wingdings" pitchFamily="2" charset="2"/>
              <a:buChar char="§"/>
            </a:pPr>
            <a:r>
              <a:rPr lang="it-IT" sz="2000" dirty="0" smtClean="0">
                <a:solidFill>
                  <a:srgbClr val="002060"/>
                </a:solidFill>
                <a:latin typeface="Segoe Print" pitchFamily="2" charset="0"/>
                <a:cs typeface="Tahoma" pitchFamily="34" charset="0"/>
              </a:rPr>
              <a:t>A QUEL PUNTO PUOI AIUTARE IL CLIENTE A RISOLVERE IL VERO BISOGNO, NON LA SUA SUPERFICIE.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additive="base">
                                        <p:cTn id="7" dur="5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additive="base">
                                        <p:cTn id="13" dur="5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8371">
                                            <p:txEl>
                                              <p:pRg st="2" end="2"/>
                                            </p:txEl>
                                          </p:spTgt>
                                        </p:tgtEl>
                                        <p:attrNameLst>
                                          <p:attrName>style.visibility</p:attrName>
                                        </p:attrNameLst>
                                      </p:cBhvr>
                                      <p:to>
                                        <p:strVal val="visible"/>
                                      </p:to>
                                    </p:set>
                                    <p:anim calcmode="lin" valueType="num">
                                      <p:cBhvr additive="base">
                                        <p:cTn id="19" dur="5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3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8371">
                                            <p:txEl>
                                              <p:pRg st="3" end="3"/>
                                            </p:txEl>
                                          </p:spTgt>
                                        </p:tgtEl>
                                        <p:attrNameLst>
                                          <p:attrName>style.visibility</p:attrName>
                                        </p:attrNameLst>
                                      </p:cBhvr>
                                      <p:to>
                                        <p:strVal val="visible"/>
                                      </p:to>
                                    </p:set>
                                    <p:anim calcmode="lin" valueType="num">
                                      <p:cBhvr additive="base">
                                        <p:cTn id="25" dur="5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3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8371">
                                            <p:txEl>
                                              <p:pRg st="5" end="5"/>
                                            </p:txEl>
                                          </p:spTgt>
                                        </p:tgtEl>
                                        <p:attrNameLst>
                                          <p:attrName>style.visibility</p:attrName>
                                        </p:attrNameLst>
                                      </p:cBhvr>
                                      <p:to>
                                        <p:strVal val="visible"/>
                                      </p:to>
                                    </p:set>
                                    <p:anim calcmode="lin" valueType="num">
                                      <p:cBhvr additive="base">
                                        <p:cTn id="31" dur="500" fill="hold"/>
                                        <p:tgtEl>
                                          <p:spTgt spid="5837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3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8371">
                                            <p:txEl>
                                              <p:pRg st="6" end="6"/>
                                            </p:txEl>
                                          </p:spTgt>
                                        </p:tgtEl>
                                        <p:attrNameLst>
                                          <p:attrName>style.visibility</p:attrName>
                                        </p:attrNameLst>
                                      </p:cBhvr>
                                      <p:to>
                                        <p:strVal val="visible"/>
                                      </p:to>
                                    </p:set>
                                    <p:anim calcmode="lin" valueType="num">
                                      <p:cBhvr additive="base">
                                        <p:cTn id="37" dur="500" fill="hold"/>
                                        <p:tgtEl>
                                          <p:spTgt spid="5837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3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a:xfrm>
            <a:off x="1214438" y="0"/>
            <a:ext cx="7358062" cy="1195388"/>
          </a:xfrm>
        </p:spPr>
        <p:txBody>
          <a:bodyPr/>
          <a:lstStyle/>
          <a:p>
            <a:r>
              <a:rPr lang="it-IT" b="0" dirty="0" smtClean="0">
                <a:effectLst/>
                <a:latin typeface="Segoe Print" pitchFamily="2" charset="0"/>
              </a:rPr>
              <a:t>INDUCI CON L’ESEMPIO</a:t>
            </a:r>
          </a:p>
        </p:txBody>
      </p:sp>
      <p:sp>
        <p:nvSpPr>
          <p:cNvPr id="4099" name="Segnaposto testo 2"/>
          <p:cNvSpPr>
            <a:spLocks noGrp="1"/>
          </p:cNvSpPr>
          <p:nvPr>
            <p:ph type="body" sz="half" idx="1"/>
          </p:nvPr>
        </p:nvSpPr>
        <p:spPr>
          <a:xfrm>
            <a:off x="1000100" y="1000108"/>
            <a:ext cx="7929618" cy="2928955"/>
          </a:xfrm>
        </p:spPr>
        <p:txBody>
          <a:bodyPr/>
          <a:lstStyle/>
          <a:p>
            <a:pPr algn="l">
              <a:buFontTx/>
              <a:buNone/>
            </a:pPr>
            <a:r>
              <a:rPr lang="it-IT" sz="2200" dirty="0" smtClean="0">
                <a:effectLst/>
                <a:latin typeface="Segoe Print" pitchFamily="2" charset="0"/>
              </a:rPr>
              <a:t> SE VUOI CHE LE ALTRE PERSONE FACCIANO QUELLO CHE TU DESIDERI DAI PER PRIMO L’ESEMPIO. </a:t>
            </a:r>
          </a:p>
          <a:p>
            <a:pPr algn="l">
              <a:buFontTx/>
              <a:buNone/>
            </a:pPr>
            <a:r>
              <a:rPr lang="it-IT" sz="2200" dirty="0" smtClean="0">
                <a:effectLst/>
                <a:latin typeface="Segoe Print" pitchFamily="2" charset="0"/>
              </a:rPr>
              <a:t> MANTIENI LA PAROLA DATA E RISPETTA TUTTI GLI ACCORDI, SOPRATTUTTO QUANDO SONO PER TE ONEROSI o IMPEGNATIVI.</a:t>
            </a:r>
          </a:p>
          <a:p>
            <a:pPr algn="l">
              <a:buFontTx/>
              <a:buNone/>
            </a:pPr>
            <a:r>
              <a:rPr lang="it-IT" sz="2200" dirty="0" smtClean="0">
                <a:effectLst/>
                <a:latin typeface="Segoe Print" pitchFamily="2" charset="0"/>
              </a:rPr>
              <a:t> QUESTO FARA’ </a:t>
            </a:r>
            <a:r>
              <a:rPr lang="it-IT" sz="2200" dirty="0" err="1" smtClean="0">
                <a:effectLst/>
                <a:latin typeface="Segoe Print" pitchFamily="2" charset="0"/>
              </a:rPr>
              <a:t>DI</a:t>
            </a:r>
            <a:r>
              <a:rPr lang="it-IT" sz="2200" dirty="0" smtClean="0">
                <a:effectLst/>
                <a:latin typeface="Segoe Print" pitchFamily="2" charset="0"/>
              </a:rPr>
              <a:t> TE UN ESEMPIO </a:t>
            </a:r>
            <a:r>
              <a:rPr lang="it-IT" sz="2200" dirty="0" err="1" smtClean="0">
                <a:effectLst/>
                <a:latin typeface="Segoe Print" pitchFamily="2" charset="0"/>
              </a:rPr>
              <a:t>DI</a:t>
            </a:r>
            <a:r>
              <a:rPr lang="it-IT" sz="2200" dirty="0" smtClean="0">
                <a:effectLst/>
                <a:latin typeface="Segoe Print" pitchFamily="2" charset="0"/>
              </a:rPr>
              <a:t> LEALTA’ E CORRETTEZZA, NULLA COME QUESTO RINSALDERA’ LA TUA RETE </a:t>
            </a:r>
            <a:r>
              <a:rPr lang="it-IT" sz="2200" dirty="0" err="1" smtClean="0">
                <a:effectLst/>
                <a:latin typeface="Segoe Print" pitchFamily="2" charset="0"/>
              </a:rPr>
              <a:t>DI</a:t>
            </a:r>
            <a:r>
              <a:rPr lang="it-IT" sz="2200" dirty="0" smtClean="0">
                <a:effectLst/>
                <a:latin typeface="Segoe Print" pitchFamily="2" charset="0"/>
              </a:rPr>
              <a:t> ALLEANZE.</a:t>
            </a:r>
          </a:p>
          <a:p>
            <a:pPr algn="l">
              <a:buFontTx/>
              <a:buNone/>
            </a:pPr>
            <a:r>
              <a:rPr lang="it-IT" sz="2200" dirty="0" smtClean="0">
                <a:effectLst/>
                <a:latin typeface="Segoe Print" pitchFamily="2" charset="0"/>
              </a:rPr>
              <a:t> RICORDA CHE SPESSO LA FIDUCIA CHE LE PERSONE NUTRONO NEI TUOI CONFRONTI         E’ UNA DELLE PIU’ GRANDI MOTIVAZIONI </a:t>
            </a:r>
            <a:r>
              <a:rPr lang="it-IT" sz="2200" dirty="0" err="1" smtClean="0">
                <a:effectLst/>
                <a:latin typeface="Segoe Print" pitchFamily="2" charset="0"/>
              </a:rPr>
              <a:t>DI</a:t>
            </a:r>
            <a:r>
              <a:rPr lang="it-IT" sz="2200" dirty="0" smtClean="0">
                <a:effectLst/>
                <a:latin typeface="Segoe Print" pitchFamily="2" charset="0"/>
              </a:rPr>
              <a:t> ACQUISTO, E SICURAMENTE E’ CAUSA </a:t>
            </a:r>
            <a:r>
              <a:rPr lang="it-IT" sz="2200" dirty="0" err="1" smtClean="0">
                <a:effectLst/>
                <a:latin typeface="Segoe Print" pitchFamily="2" charset="0"/>
              </a:rPr>
              <a:t>DI</a:t>
            </a:r>
            <a:r>
              <a:rPr lang="it-IT" sz="2200" dirty="0" smtClean="0">
                <a:effectLst/>
                <a:latin typeface="Segoe Print" pitchFamily="2" charset="0"/>
              </a:rPr>
              <a:t> FIDELIZZAZIONE O PERDITA </a:t>
            </a:r>
            <a:r>
              <a:rPr lang="it-IT" sz="2200" dirty="0" err="1" smtClean="0">
                <a:effectLst/>
                <a:latin typeface="Segoe Print" pitchFamily="2" charset="0"/>
              </a:rPr>
              <a:t>DI</a:t>
            </a:r>
            <a:r>
              <a:rPr lang="it-IT" sz="2200" dirty="0" smtClean="0">
                <a:effectLst/>
                <a:latin typeface="Segoe Print" pitchFamily="2" charset="0"/>
              </a:rPr>
              <a:t> UN CLIENTE. </a:t>
            </a:r>
          </a:p>
          <a:p>
            <a:pPr algn="l">
              <a:buFontTx/>
              <a:buNone/>
            </a:pPr>
            <a:r>
              <a:rPr lang="it-IT" sz="2200" dirty="0" smtClean="0">
                <a:effectLst/>
                <a:latin typeface="Segoe Print" pitchFamily="2" charset="0"/>
              </a:rPr>
              <a:t>   Se hai la coscienza a posto vivrai sereno sempre.</a:t>
            </a:r>
            <a:r>
              <a:rPr lang="it-IT" sz="2400" dirty="0" smtClean="0">
                <a:solidFill>
                  <a:srgbClr val="DC081C"/>
                </a:solidFill>
                <a:effectLst/>
                <a:latin typeface="Brush Script MT" pitchFamily="66" charset="0"/>
              </a:rPr>
              <a:t>		</a:t>
            </a:r>
          </a:p>
          <a:p>
            <a:pPr algn="l">
              <a:buFontTx/>
              <a:buNone/>
            </a:pPr>
            <a:endParaRPr lang="it-IT" sz="2400" dirty="0" smtClean="0">
              <a:solidFill>
                <a:srgbClr val="DC081C"/>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dissolv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dissolv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dissolve">
                                      <p:cBhvr>
                                        <p:cTn id="17" dur="500"/>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dissolve">
                                      <p:cBhvr>
                                        <p:cTn id="22" dur="500"/>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dissolve">
                                      <p:cBhvr>
                                        <p:cTn id="27" dur="500"/>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a:xfrm>
            <a:off x="1214438" y="214290"/>
            <a:ext cx="7358062" cy="981098"/>
          </a:xfrm>
        </p:spPr>
        <p:txBody>
          <a:bodyPr/>
          <a:lstStyle/>
          <a:p>
            <a:r>
              <a:rPr lang="it-IT" b="0" dirty="0" smtClean="0">
                <a:effectLst/>
                <a:latin typeface="Segoe Print" pitchFamily="2" charset="0"/>
              </a:rPr>
              <a:t>UNA DOMANDA</a:t>
            </a:r>
          </a:p>
        </p:txBody>
      </p:sp>
      <p:sp>
        <p:nvSpPr>
          <p:cNvPr id="4099" name="Segnaposto testo 2"/>
          <p:cNvSpPr>
            <a:spLocks noGrp="1"/>
          </p:cNvSpPr>
          <p:nvPr>
            <p:ph type="body" sz="half" idx="1"/>
          </p:nvPr>
        </p:nvSpPr>
        <p:spPr>
          <a:xfrm>
            <a:off x="1285852" y="1214422"/>
            <a:ext cx="7429500" cy="2252663"/>
          </a:xfrm>
        </p:spPr>
        <p:txBody>
          <a:bodyPr/>
          <a:lstStyle/>
          <a:p>
            <a:pPr algn="l">
              <a:buFontTx/>
              <a:buNone/>
            </a:pPr>
            <a:r>
              <a:rPr lang="it-IT" dirty="0" smtClean="0">
                <a:solidFill>
                  <a:srgbClr val="DC081C"/>
                </a:solidFill>
                <a:effectLst/>
                <a:latin typeface="Segoe Print" pitchFamily="2" charset="0"/>
              </a:rPr>
              <a:t>“QUANTE</a:t>
            </a:r>
            <a:r>
              <a:rPr lang="it-IT" dirty="0" smtClean="0">
                <a:effectLst/>
                <a:latin typeface="Segoe Print" pitchFamily="2" charset="0"/>
              </a:rPr>
              <a:t>, TRA LE AZIENDE CHE OGGI HANNO UN BISOGNO CHE TU POTRESTI RISOLVERE, </a:t>
            </a:r>
            <a:r>
              <a:rPr lang="it-IT" dirty="0" smtClean="0">
                <a:solidFill>
                  <a:srgbClr val="DC081C"/>
                </a:solidFill>
                <a:effectLst/>
                <a:latin typeface="Segoe Print" pitchFamily="2" charset="0"/>
              </a:rPr>
              <a:t>SANNO CHE ESISTI?”</a:t>
            </a:r>
          </a:p>
          <a:p>
            <a:pPr algn="l">
              <a:buFontTx/>
              <a:buNone/>
            </a:pPr>
            <a:r>
              <a:rPr lang="it-IT" dirty="0" smtClean="0">
                <a:effectLst/>
                <a:latin typeface="Segoe Print" pitchFamily="2" charset="0"/>
              </a:rPr>
              <a:t> (e quante tra quelle che sanno che ci sei, sanno che puoi veramente risolvere i loro problemi?)</a:t>
            </a:r>
          </a:p>
          <a:p>
            <a:pPr algn="l">
              <a:buFontTx/>
              <a:buNone/>
            </a:pPr>
            <a:r>
              <a:rPr lang="it-IT" dirty="0" smtClean="0">
                <a:solidFill>
                  <a:srgbClr val="DC081C"/>
                </a:solidFill>
                <a:effectLst/>
              </a:rPr>
              <a:t>	</a:t>
            </a:r>
            <a:r>
              <a:rPr lang="it-IT" dirty="0" smtClean="0">
                <a:solidFill>
                  <a:srgbClr val="DC081C"/>
                </a:solidFill>
                <a:effectLst/>
                <a:latin typeface="Segoe Print" pitchFamily="2" charset="0"/>
              </a:rPr>
              <a:t>COSA ASPETTI ad andare a CONQUISTARE il tuo mercato?</a:t>
            </a:r>
          </a:p>
          <a:p>
            <a:pPr algn="l">
              <a:buFontTx/>
              <a:buNone/>
            </a:pPr>
            <a:r>
              <a:rPr lang="it-IT" dirty="0" smtClean="0">
                <a:solidFill>
                  <a:srgbClr val="DC081C"/>
                </a:solidFill>
                <a:effectLst/>
                <a:latin typeface="Segoe Print" pitchFamily="2" charset="0"/>
              </a:rPr>
              <a:t>					</a:t>
            </a:r>
            <a:r>
              <a:rPr lang="it-IT" dirty="0" smtClean="0">
                <a:effectLst/>
                <a:latin typeface="Segoe Print" pitchFamily="2" charset="0"/>
              </a:rPr>
              <a:t>    </a:t>
            </a:r>
            <a:r>
              <a:rPr lang="it-IT" sz="2400" dirty="0" smtClean="0">
                <a:effectLst/>
                <a:latin typeface="Segoe Print" pitchFamily="2" charset="0"/>
              </a:rPr>
              <a:t>Davide Baldi</a:t>
            </a:r>
          </a:p>
          <a:p>
            <a:pPr algn="l">
              <a:buFontTx/>
              <a:buNone/>
            </a:pPr>
            <a:endParaRPr lang="it-IT" dirty="0" smtClean="0">
              <a:solidFill>
                <a:srgbClr val="DC081C"/>
              </a:solidFill>
              <a:effectLst/>
              <a:latin typeface="Segoe Print" pitchFamily="2" charset="0"/>
            </a:endParaRPr>
          </a:p>
          <a:p>
            <a:pPr algn="l">
              <a:buFontTx/>
              <a:buNone/>
            </a:pPr>
            <a:endParaRPr lang="it-IT" dirty="0" smtClean="0">
              <a:solidFill>
                <a:srgbClr val="DC081C"/>
              </a:solidFill>
              <a:effectLst/>
              <a:latin typeface="Segoe Print" pitchFamily="2" charset="0"/>
            </a:endParaRPr>
          </a:p>
          <a:p>
            <a:pPr algn="l">
              <a:buFontTx/>
              <a:buNone/>
            </a:pPr>
            <a:endParaRPr lang="it-IT" dirty="0" smtClean="0">
              <a:solidFill>
                <a:srgbClr val="DC081C"/>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dissolv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dissolv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dissolve">
                                      <p:cBhvr>
                                        <p:cTn id="17" dur="500"/>
                                        <p:tgtEl>
                                          <p:spTgt spid="4099">
                                            <p:txEl>
                                              <p:pRg st="2" end="2"/>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099">
                                            <p:txEl>
                                              <p:pRg st="3" end="3"/>
                                            </p:txEl>
                                          </p:spTgt>
                                        </p:tgtEl>
                                        <p:attrNameLst>
                                          <p:attrName>style.visibility</p:attrName>
                                        </p:attrNameLst>
                                      </p:cBhvr>
                                      <p:to>
                                        <p:strVal val="visible"/>
                                      </p:to>
                                    </p:set>
                                    <p:animEffect transition="in" filter="dissolve">
                                      <p:cBhvr>
                                        <p:cTn id="20" dur="5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a:xfrm>
            <a:off x="214313" y="285750"/>
            <a:ext cx="8686800" cy="1071548"/>
          </a:xfrm>
        </p:spPr>
        <p:txBody>
          <a:bodyPr/>
          <a:lstStyle/>
          <a:p>
            <a:pPr eaLnBrk="1" hangingPunct="1"/>
            <a:r>
              <a:rPr lang="it-IT" sz="4800" b="0" dirty="0" smtClean="0">
                <a:effectLst/>
                <a:latin typeface="Segoe Print" pitchFamily="2" charset="0"/>
              </a:rPr>
              <a:t>COSA SERVE PER                                             VENDERE OGGI?</a:t>
            </a:r>
          </a:p>
        </p:txBody>
      </p:sp>
      <p:sp>
        <p:nvSpPr>
          <p:cNvPr id="3" name="Segnaposto testo 2"/>
          <p:cNvSpPr>
            <a:spLocks noGrp="1"/>
          </p:cNvSpPr>
          <p:nvPr>
            <p:ph type="body" sz="half" idx="1"/>
          </p:nvPr>
        </p:nvSpPr>
        <p:spPr>
          <a:xfrm>
            <a:off x="1285852" y="1676400"/>
            <a:ext cx="7215211" cy="4572000"/>
          </a:xfrm>
        </p:spPr>
        <p:txBody>
          <a:bodyPr/>
          <a:lstStyle/>
          <a:p>
            <a:pPr algn="l" eaLnBrk="1" hangingPunct="1">
              <a:defRPr/>
            </a:pPr>
            <a:r>
              <a:rPr lang="it-IT" sz="2600" dirty="0" smtClean="0">
                <a:effectLst/>
                <a:latin typeface="Segoe Print" pitchFamily="2" charset="0"/>
              </a:rPr>
              <a:t>SVILUPPARE ABILITA’ NEI RAPPORTI INTERPERSONALI.</a:t>
            </a:r>
          </a:p>
          <a:p>
            <a:pPr algn="l" eaLnBrk="1" hangingPunct="1">
              <a:defRPr/>
            </a:pPr>
            <a:r>
              <a:rPr lang="it-IT" sz="2600" dirty="0" smtClean="0">
                <a:effectLst/>
                <a:latin typeface="Segoe Print" pitchFamily="2" charset="0"/>
              </a:rPr>
              <a:t>IL RAPPORTO </a:t>
            </a:r>
            <a:r>
              <a:rPr lang="it-IT" sz="2600" dirty="0" err="1" smtClean="0">
                <a:effectLst/>
                <a:latin typeface="Segoe Print" pitchFamily="2" charset="0"/>
              </a:rPr>
              <a:t>DI</a:t>
            </a:r>
            <a:r>
              <a:rPr lang="it-IT" sz="2600" dirty="0" smtClean="0">
                <a:effectLst/>
                <a:latin typeface="Segoe Print" pitchFamily="2" charset="0"/>
              </a:rPr>
              <a:t> PRIORITA’ E’ CAMBIATO:</a:t>
            </a:r>
          </a:p>
          <a:p>
            <a:pPr algn="l" eaLnBrk="1" hangingPunct="1">
              <a:defRPr/>
            </a:pPr>
            <a:r>
              <a:rPr lang="it-IT" sz="2600" dirty="0" smtClean="0">
                <a:effectLst/>
                <a:latin typeface="Segoe Print" pitchFamily="2" charset="0"/>
              </a:rPr>
              <a:t>51% COMPETENZA RELAZIONALE </a:t>
            </a:r>
          </a:p>
          <a:p>
            <a:pPr algn="l" eaLnBrk="1" hangingPunct="1">
              <a:defRPr/>
            </a:pPr>
            <a:r>
              <a:rPr lang="it-IT" sz="2600" dirty="0" smtClean="0">
                <a:effectLst/>
                <a:latin typeface="Segoe Print" pitchFamily="2" charset="0"/>
              </a:rPr>
              <a:t>49% COMPETENZA TECNICA</a:t>
            </a:r>
          </a:p>
          <a:p>
            <a:pPr algn="l" eaLnBrk="1" hangingPunct="1">
              <a:defRPr/>
            </a:pPr>
            <a:r>
              <a:rPr lang="it-IT" sz="2600" dirty="0" smtClean="0">
                <a:effectLst/>
                <a:latin typeface="Segoe Print" pitchFamily="2" charset="0"/>
              </a:rPr>
              <a:t>QUESTO TI FORNIRA’ UNA MIGLIORE CAPACITA’ </a:t>
            </a:r>
            <a:r>
              <a:rPr lang="it-IT" sz="2600" dirty="0" err="1" smtClean="0">
                <a:effectLst/>
                <a:latin typeface="Segoe Print" pitchFamily="2" charset="0"/>
              </a:rPr>
              <a:t>DI</a:t>
            </a:r>
            <a:r>
              <a:rPr lang="it-IT" sz="2600" dirty="0" smtClean="0">
                <a:effectLst/>
                <a:latin typeface="Segoe Print" pitchFamily="2" charset="0"/>
              </a:rPr>
              <a:t> SUPERARE LA DIFFIDENZA INIZIALE DEL CLIENTE  E MANTENERLO IN CASO </a:t>
            </a:r>
            <a:r>
              <a:rPr lang="it-IT" sz="2600" dirty="0" err="1" smtClean="0">
                <a:effectLst/>
                <a:latin typeface="Segoe Print" pitchFamily="2" charset="0"/>
              </a:rPr>
              <a:t>DI</a:t>
            </a:r>
            <a:r>
              <a:rPr lang="it-IT" sz="2600" dirty="0" smtClean="0">
                <a:effectLst/>
                <a:latin typeface="Segoe Print" pitchFamily="2" charset="0"/>
              </a:rPr>
              <a:t> DIFFICOLTA’</a:t>
            </a:r>
            <a:endParaRPr lang="it-IT" sz="2600" dirty="0">
              <a:effectLst/>
              <a:latin typeface="Segoe Print"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14414" y="357166"/>
            <a:ext cx="7700986" cy="928694"/>
          </a:xfrm>
        </p:spPr>
        <p:txBody>
          <a:bodyPr/>
          <a:lstStyle/>
          <a:p>
            <a:r>
              <a:rPr lang="it-IT" sz="4000" b="0" dirty="0" smtClean="0">
                <a:effectLst/>
                <a:latin typeface="Segoe Print" pitchFamily="2" charset="0"/>
              </a:rPr>
              <a:t>PASSA IL TEMPO MA NON  I PRINCIPI FONDAMENTALI</a:t>
            </a:r>
            <a:endParaRPr lang="it-IT" sz="4000" b="0" dirty="0">
              <a:effectLst/>
              <a:latin typeface="Segoe Print" pitchFamily="2" charset="0"/>
            </a:endParaRPr>
          </a:p>
        </p:txBody>
      </p:sp>
      <p:sp>
        <p:nvSpPr>
          <p:cNvPr id="3" name="Segnaposto testo 2"/>
          <p:cNvSpPr>
            <a:spLocks noGrp="1"/>
          </p:cNvSpPr>
          <p:nvPr>
            <p:ph type="body" sz="half" idx="1"/>
          </p:nvPr>
        </p:nvSpPr>
        <p:spPr>
          <a:xfrm>
            <a:off x="1214414" y="2500306"/>
            <a:ext cx="7572428" cy="3748094"/>
          </a:xfrm>
        </p:spPr>
        <p:txBody>
          <a:bodyPr/>
          <a:lstStyle/>
          <a:p>
            <a:pPr>
              <a:buNone/>
            </a:pPr>
            <a:r>
              <a:rPr lang="it-IT" dirty="0" smtClean="0">
                <a:effectLst/>
              </a:rPr>
              <a:t> </a:t>
            </a:r>
            <a:r>
              <a:rPr lang="it-IT" dirty="0" smtClean="0">
                <a:effectLst/>
                <a:latin typeface="Segoe Print" pitchFamily="2" charset="0"/>
              </a:rPr>
              <a:t>“SE VUOI IL MIELE NON TIRAR CALCI ALL’ALVEARE” </a:t>
            </a:r>
            <a:r>
              <a:rPr lang="it-IT" dirty="0" smtClean="0">
                <a:solidFill>
                  <a:srgbClr val="DC081C"/>
                </a:solidFill>
                <a:effectLst/>
              </a:rPr>
              <a:t>		</a:t>
            </a:r>
          </a:p>
          <a:p>
            <a:pPr>
              <a:buNone/>
            </a:pPr>
            <a:r>
              <a:rPr lang="it-IT" sz="2000" i="1" dirty="0" smtClean="0">
                <a:solidFill>
                  <a:srgbClr val="DC081C"/>
                </a:solidFill>
                <a:effectLst/>
                <a:latin typeface="Segoe Print" pitchFamily="2" charset="0"/>
              </a:rPr>
              <a:t>					</a:t>
            </a:r>
            <a:r>
              <a:rPr lang="it-IT" sz="2000" i="1" dirty="0" err="1" smtClean="0">
                <a:solidFill>
                  <a:srgbClr val="DC081C"/>
                </a:solidFill>
                <a:effectLst/>
                <a:latin typeface="Segoe Print" pitchFamily="2" charset="0"/>
              </a:rPr>
              <a:t>Dale</a:t>
            </a:r>
            <a:r>
              <a:rPr lang="it-IT" sz="2000" i="1" dirty="0" smtClean="0">
                <a:solidFill>
                  <a:srgbClr val="DC081C"/>
                </a:solidFill>
                <a:effectLst/>
                <a:latin typeface="Segoe Print" pitchFamily="2" charset="0"/>
              </a:rPr>
              <a:t> Carnegie  -  1936</a:t>
            </a:r>
            <a:endParaRPr lang="it-IT" dirty="0" smtClean="0">
              <a:effectLst/>
            </a:endParaRPr>
          </a:p>
          <a:p>
            <a:pPr>
              <a:buNone/>
            </a:pPr>
            <a:endParaRPr lang="it-IT" dirty="0" smtClean="0">
              <a:effectLst/>
            </a:endParaRPr>
          </a:p>
          <a:p>
            <a:pPr>
              <a:buNone/>
            </a:pPr>
            <a:r>
              <a:rPr lang="it-IT" dirty="0" smtClean="0">
                <a:effectLst/>
                <a:latin typeface="Segoe Print" pitchFamily="2" charset="0"/>
              </a:rPr>
              <a:t>  “I CLIENTI DIFFICILI FANNO LA RICCHEZZA </a:t>
            </a:r>
            <a:r>
              <a:rPr lang="it-IT" dirty="0" err="1" smtClean="0">
                <a:effectLst/>
                <a:latin typeface="Segoe Print" pitchFamily="2" charset="0"/>
              </a:rPr>
              <a:t>DI</a:t>
            </a:r>
            <a:r>
              <a:rPr lang="it-IT" dirty="0" smtClean="0">
                <a:effectLst/>
                <a:latin typeface="Segoe Print" pitchFamily="2" charset="0"/>
              </a:rPr>
              <a:t> CHI </a:t>
            </a:r>
            <a:r>
              <a:rPr lang="it-IT" dirty="0" err="1" smtClean="0">
                <a:effectLst/>
                <a:latin typeface="Segoe Print" pitchFamily="2" charset="0"/>
              </a:rPr>
              <a:t>LI</a:t>
            </a:r>
            <a:r>
              <a:rPr lang="it-IT" dirty="0" smtClean="0">
                <a:effectLst/>
                <a:latin typeface="Segoe Print" pitchFamily="2" charset="0"/>
              </a:rPr>
              <a:t> SERVE”   </a:t>
            </a:r>
            <a:r>
              <a:rPr lang="it-IT" dirty="0" smtClean="0">
                <a:solidFill>
                  <a:srgbClr val="DC081C"/>
                </a:solidFill>
                <a:effectLst/>
              </a:rPr>
              <a:t>				     </a:t>
            </a:r>
            <a:r>
              <a:rPr lang="it-IT" sz="2000" i="1" dirty="0" smtClean="0">
                <a:solidFill>
                  <a:srgbClr val="DC081C"/>
                </a:solidFill>
                <a:effectLst/>
                <a:latin typeface="Segoe Print" pitchFamily="2" charset="0"/>
              </a:rPr>
              <a:t>Imprenditore MBS - 2010</a:t>
            </a:r>
            <a:endParaRPr lang="it-IT" dirty="0" smtClean="0">
              <a:effectLst/>
            </a:endParaRP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a:xfrm>
            <a:off x="1214438" y="214290"/>
            <a:ext cx="7358062" cy="1000132"/>
          </a:xfrm>
        </p:spPr>
        <p:txBody>
          <a:bodyPr/>
          <a:lstStyle/>
          <a:p>
            <a:r>
              <a:rPr lang="it-IT" sz="3600" b="0" dirty="0" smtClean="0">
                <a:effectLst/>
                <a:latin typeface="Segoe Print" pitchFamily="2" charset="0"/>
              </a:rPr>
              <a:t>UN SEGRETO DEL SUCCESSO</a:t>
            </a:r>
          </a:p>
        </p:txBody>
      </p:sp>
      <p:sp>
        <p:nvSpPr>
          <p:cNvPr id="4099" name="Segnaposto testo 2"/>
          <p:cNvSpPr>
            <a:spLocks noGrp="1"/>
          </p:cNvSpPr>
          <p:nvPr>
            <p:ph type="body" sz="half" idx="1"/>
          </p:nvPr>
        </p:nvSpPr>
        <p:spPr>
          <a:xfrm>
            <a:off x="857224" y="1357298"/>
            <a:ext cx="8286776" cy="4929222"/>
          </a:xfrm>
        </p:spPr>
        <p:txBody>
          <a:bodyPr/>
          <a:lstStyle/>
          <a:p>
            <a:pPr algn="l">
              <a:buFontTx/>
              <a:buNone/>
            </a:pPr>
            <a:r>
              <a:rPr lang="it-IT" dirty="0" smtClean="0">
                <a:solidFill>
                  <a:srgbClr val="DC081C"/>
                </a:solidFill>
                <a:effectLst/>
                <a:latin typeface="Segoe Print" pitchFamily="2" charset="0"/>
              </a:rPr>
              <a:t>  </a:t>
            </a:r>
            <a:r>
              <a:rPr lang="it-IT" sz="2400" dirty="0" smtClean="0">
                <a:effectLst/>
                <a:latin typeface="Segoe Print" pitchFamily="2" charset="0"/>
              </a:rPr>
              <a:t>ANDARE OLTRE DOVE GLI ALTRI SI FERMANO. </a:t>
            </a:r>
          </a:p>
          <a:p>
            <a:pPr algn="l">
              <a:buFontTx/>
              <a:buNone/>
            </a:pPr>
            <a:r>
              <a:rPr lang="it-IT" dirty="0" smtClean="0">
                <a:solidFill>
                  <a:srgbClr val="DC081C"/>
                </a:solidFill>
                <a:effectLst/>
                <a:latin typeface="Segoe Print" pitchFamily="2" charset="0"/>
              </a:rPr>
              <a:t>  </a:t>
            </a:r>
            <a:r>
              <a:rPr lang="it-IT" sz="2400" dirty="0" smtClean="0">
                <a:solidFill>
                  <a:srgbClr val="DC081C"/>
                </a:solidFill>
                <a:effectLst/>
                <a:latin typeface="Segoe Print" pitchFamily="2" charset="0"/>
              </a:rPr>
              <a:t>NON LIMITARTI A CRITICARE GLI ALTRI O TROVARE GIUSTIFICAZIONI SE LE COSE NON VANNO COME VUOI TU.</a:t>
            </a:r>
          </a:p>
          <a:p>
            <a:pPr algn="l">
              <a:buFontTx/>
              <a:buNone/>
            </a:pPr>
            <a:endParaRPr lang="it-IT" sz="1000" dirty="0" smtClean="0">
              <a:solidFill>
                <a:srgbClr val="DC081C"/>
              </a:solidFill>
              <a:effectLst/>
              <a:latin typeface="Segoe Print" pitchFamily="2" charset="0"/>
            </a:endParaRPr>
          </a:p>
          <a:p>
            <a:pPr algn="l">
              <a:buFontTx/>
              <a:buNone/>
            </a:pPr>
            <a:r>
              <a:rPr lang="it-IT" sz="2400" dirty="0" smtClean="0">
                <a:solidFill>
                  <a:srgbClr val="DC081C"/>
                </a:solidFill>
                <a:effectLst/>
                <a:latin typeface="Segoe Print" pitchFamily="2" charset="0"/>
              </a:rPr>
              <a:t>   MA CERCA SEMPRE </a:t>
            </a:r>
            <a:r>
              <a:rPr lang="it-IT" sz="2400" dirty="0" err="1" smtClean="0">
                <a:solidFill>
                  <a:srgbClr val="DC081C"/>
                </a:solidFill>
                <a:effectLst/>
                <a:latin typeface="Segoe Print" pitchFamily="2" charset="0"/>
              </a:rPr>
              <a:t>DI</a:t>
            </a:r>
            <a:r>
              <a:rPr lang="it-IT" sz="2400" dirty="0" smtClean="0">
                <a:solidFill>
                  <a:srgbClr val="DC081C"/>
                </a:solidFill>
                <a:effectLst/>
                <a:latin typeface="Segoe Print" pitchFamily="2" charset="0"/>
              </a:rPr>
              <a:t> CAPIRE PERCHE’ LE PERSONE CON CUI TI RELAZIONI HANNO DECISO </a:t>
            </a:r>
            <a:r>
              <a:rPr lang="it-IT" sz="2400" dirty="0" err="1" smtClean="0">
                <a:solidFill>
                  <a:srgbClr val="DC081C"/>
                </a:solidFill>
                <a:effectLst/>
                <a:latin typeface="Segoe Print" pitchFamily="2" charset="0"/>
              </a:rPr>
              <a:t>DI</a:t>
            </a:r>
            <a:r>
              <a:rPr lang="it-IT" sz="2400" dirty="0" smtClean="0">
                <a:solidFill>
                  <a:srgbClr val="DC081C"/>
                </a:solidFill>
                <a:effectLst/>
                <a:latin typeface="Segoe Print" pitchFamily="2" charset="0"/>
              </a:rPr>
              <a:t> COMPORTARSI IN UN DETERMINATO MODO, </a:t>
            </a:r>
            <a:r>
              <a:rPr lang="it-IT" sz="2400" dirty="0" err="1" smtClean="0">
                <a:solidFill>
                  <a:srgbClr val="DC081C"/>
                </a:solidFill>
                <a:effectLst/>
                <a:latin typeface="Segoe Print" pitchFamily="2" charset="0"/>
              </a:rPr>
              <a:t>DI</a:t>
            </a:r>
            <a:r>
              <a:rPr lang="it-IT" sz="2400" dirty="0" smtClean="0">
                <a:solidFill>
                  <a:srgbClr val="DC081C"/>
                </a:solidFill>
                <a:effectLst/>
                <a:latin typeface="Segoe Print" pitchFamily="2" charset="0"/>
              </a:rPr>
              <a:t> VESTIRE QUEI PANNI. </a:t>
            </a:r>
          </a:p>
          <a:p>
            <a:pPr algn="l">
              <a:buFontTx/>
              <a:buNone/>
            </a:pPr>
            <a:r>
              <a:rPr lang="it-IT" sz="2800" dirty="0" smtClean="0">
                <a:effectLst/>
                <a:latin typeface="Segoe Print" pitchFamily="2" charset="0"/>
              </a:rPr>
              <a:t>  </a:t>
            </a:r>
            <a:r>
              <a:rPr lang="it-IT" sz="2400" dirty="0" smtClean="0">
                <a:effectLst/>
                <a:latin typeface="Segoe Print" pitchFamily="2" charset="0"/>
              </a:rPr>
              <a:t>OGNUNO HA UN SUO BUON MOTIVO PER OGNI SUA AZIONE, DEVI TROVARE QUAL’E’ QUEL MOTIVO E SODDISFARE POI UN ALTRO BISOGNO FONDAMENTALE.</a:t>
            </a:r>
            <a:endParaRPr lang="it-IT" sz="2400" dirty="0" smtClean="0">
              <a:solidFill>
                <a:srgbClr val="FF0000"/>
              </a:solidFill>
              <a:effectLst/>
              <a:latin typeface="Segoe Print" pitchFamily="2" charset="0"/>
            </a:endParaRPr>
          </a:p>
          <a:p>
            <a:pPr algn="l">
              <a:buFontTx/>
              <a:buNone/>
            </a:pPr>
            <a:r>
              <a:rPr lang="it-IT" sz="2400" dirty="0" smtClean="0">
                <a:solidFill>
                  <a:srgbClr val="FF0000"/>
                </a:solidFill>
                <a:effectLst/>
              </a:rPr>
              <a:t>   </a:t>
            </a:r>
            <a:endParaRPr lang="it-IT" sz="2400" dirty="0" smtClean="0">
              <a:solidFill>
                <a:srgbClr val="FF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dissolv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dissolve">
                                      <p:cBhvr>
                                        <p:cTn id="12" dur="500"/>
                                        <p:tgtEl>
                                          <p:spTgt spid="4099">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animEffect transition="in" filter="dissolve">
                                      <p:cBhvr>
                                        <p:cTn id="15" dur="500"/>
                                        <p:tgtEl>
                                          <p:spTgt spid="4099">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4099">
                                            <p:txEl>
                                              <p:pRg st="4" end="4"/>
                                            </p:txEl>
                                          </p:spTgt>
                                        </p:tgtEl>
                                        <p:attrNameLst>
                                          <p:attrName>style.visibility</p:attrName>
                                        </p:attrNameLst>
                                      </p:cBhvr>
                                      <p:to>
                                        <p:strVal val="visible"/>
                                      </p:to>
                                    </p:set>
                                    <p:animEffect transition="in" filter="dissolve">
                                      <p:cBhvr>
                                        <p:cTn id="20" dur="500"/>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a:xfrm>
            <a:off x="1214438" y="214290"/>
            <a:ext cx="7358062" cy="714380"/>
          </a:xfrm>
        </p:spPr>
        <p:txBody>
          <a:bodyPr/>
          <a:lstStyle/>
          <a:p>
            <a:r>
              <a:rPr lang="it-IT" sz="4000" b="0" dirty="0" smtClean="0">
                <a:effectLst/>
                <a:latin typeface="Segoe Print" pitchFamily="2" charset="0"/>
              </a:rPr>
              <a:t>IL DESIDERIO </a:t>
            </a:r>
            <a:r>
              <a:rPr lang="it-IT" sz="4000" b="0" dirty="0" err="1" smtClean="0">
                <a:effectLst/>
                <a:latin typeface="Segoe Print" pitchFamily="2" charset="0"/>
              </a:rPr>
              <a:t>DI</a:t>
            </a:r>
            <a:r>
              <a:rPr lang="it-IT" sz="4000" b="0" dirty="0" smtClean="0">
                <a:effectLst/>
                <a:latin typeface="Segoe Print" pitchFamily="2" charset="0"/>
              </a:rPr>
              <a:t> OGNUNO</a:t>
            </a:r>
          </a:p>
        </p:txBody>
      </p:sp>
      <p:sp>
        <p:nvSpPr>
          <p:cNvPr id="4099" name="Segnaposto testo 2"/>
          <p:cNvSpPr>
            <a:spLocks noGrp="1"/>
          </p:cNvSpPr>
          <p:nvPr>
            <p:ph type="body" sz="half" idx="1"/>
          </p:nvPr>
        </p:nvSpPr>
        <p:spPr>
          <a:xfrm>
            <a:off x="1214414" y="1142984"/>
            <a:ext cx="7429524" cy="2786079"/>
          </a:xfrm>
        </p:spPr>
        <p:txBody>
          <a:bodyPr/>
          <a:lstStyle/>
          <a:p>
            <a:pPr algn="l">
              <a:buFontTx/>
              <a:buNone/>
            </a:pPr>
            <a:r>
              <a:rPr lang="it-IT" sz="2400" dirty="0" smtClean="0">
                <a:effectLst/>
                <a:latin typeface="Segoe Print" pitchFamily="2" charset="0"/>
              </a:rPr>
              <a:t>“ IL BISOGNO PIU’ SENTITO DELLA NATURA UMANA E’ IL DESIDERIO </a:t>
            </a:r>
            <a:r>
              <a:rPr lang="it-IT" sz="2400" dirty="0" err="1" smtClean="0">
                <a:effectLst/>
                <a:latin typeface="Segoe Print" pitchFamily="2" charset="0"/>
              </a:rPr>
              <a:t>DI</a:t>
            </a:r>
            <a:r>
              <a:rPr lang="it-IT" sz="2400" dirty="0" smtClean="0">
                <a:effectLst/>
                <a:latin typeface="Segoe Print" pitchFamily="2" charset="0"/>
              </a:rPr>
              <a:t> SENTIRSI IMPORTANTI, questo lo differenzia da ogni altro animale sulla terra. ”</a:t>
            </a:r>
          </a:p>
          <a:p>
            <a:pPr algn="l">
              <a:buFontTx/>
              <a:buNone/>
            </a:pPr>
            <a:r>
              <a:rPr lang="it-IT" sz="2800" dirty="0" smtClean="0">
                <a:solidFill>
                  <a:srgbClr val="DC081C"/>
                </a:solidFill>
                <a:effectLst/>
                <a:latin typeface="Brush Script MT" pitchFamily="66" charset="0"/>
              </a:rPr>
              <a:t>							John </a:t>
            </a:r>
            <a:r>
              <a:rPr lang="it-IT" sz="2800" dirty="0" err="1" smtClean="0">
                <a:solidFill>
                  <a:srgbClr val="DC081C"/>
                </a:solidFill>
                <a:effectLst/>
                <a:latin typeface="Brush Script MT" pitchFamily="66" charset="0"/>
              </a:rPr>
              <a:t>Dewey</a:t>
            </a:r>
            <a:r>
              <a:rPr lang="it-IT" sz="2800" dirty="0" smtClean="0">
                <a:solidFill>
                  <a:srgbClr val="DC081C"/>
                </a:solidFill>
                <a:effectLst/>
                <a:latin typeface="Brush Script MT" pitchFamily="66" charset="0"/>
              </a:rPr>
              <a:t> </a:t>
            </a:r>
          </a:p>
          <a:p>
            <a:pPr eaLnBrk="1" hangingPunct="1">
              <a:buNone/>
            </a:pPr>
            <a:endParaRPr lang="it-IT" sz="600" dirty="0" smtClean="0">
              <a:effectLst/>
            </a:endParaRPr>
          </a:p>
          <a:p>
            <a:pPr algn="l" eaLnBrk="1" hangingPunct="1">
              <a:buNone/>
            </a:pPr>
            <a:r>
              <a:rPr lang="it-IT" sz="2800" dirty="0" smtClean="0">
                <a:effectLst/>
                <a:latin typeface="Segoe Print" pitchFamily="2" charset="0"/>
              </a:rPr>
              <a:t>Devi ascoltare tutto quel che dice una persona per capire cosa desidera.</a:t>
            </a:r>
          </a:p>
          <a:p>
            <a:pPr algn="l" eaLnBrk="1" hangingPunct="1">
              <a:buNone/>
            </a:pPr>
            <a:r>
              <a:rPr lang="it-IT" sz="2800" dirty="0" smtClean="0">
                <a:effectLst/>
                <a:latin typeface="Segoe Print" pitchFamily="2" charset="0"/>
              </a:rPr>
              <a:t>Non devi pensare mentre ascolti, se hai già la risposta mentre ascolti non stai veramente ascoltando.</a:t>
            </a:r>
          </a:p>
          <a:p>
            <a:pPr algn="l" eaLnBrk="1" hangingPunct="1">
              <a:buNone/>
            </a:pPr>
            <a:r>
              <a:rPr lang="it-IT" sz="2600" dirty="0" smtClean="0">
                <a:effectLst/>
                <a:latin typeface="Segoe Print" pitchFamily="2" charset="0"/>
              </a:rPr>
              <a:t>NELLA MAGGIOR PARTE DEI CASI CIO’ CHE DIRAI NON SARA’ ADEGUATO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dissolve">
                                      <p:cBhvr>
                                        <p:cTn id="7" dur="500"/>
                                        <p:tgtEl>
                                          <p:spTgt spid="4099">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dissolve">
                                      <p:cBhvr>
                                        <p:cTn id="10" dur="500"/>
                                        <p:tgtEl>
                                          <p:spTgt spid="409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animEffect transition="in" filter="dissolve">
                                      <p:cBhvr>
                                        <p:cTn id="15" dur="500"/>
                                        <p:tgtEl>
                                          <p:spTgt spid="4099">
                                            <p:txEl>
                                              <p:pRg st="3" end="3"/>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4099">
                                            <p:txEl>
                                              <p:pRg st="4" end="4"/>
                                            </p:txEl>
                                          </p:spTgt>
                                        </p:tgtEl>
                                        <p:attrNameLst>
                                          <p:attrName>style.visibility</p:attrName>
                                        </p:attrNameLst>
                                      </p:cBhvr>
                                      <p:to>
                                        <p:strVal val="visible"/>
                                      </p:to>
                                    </p:set>
                                    <p:animEffect transition="in" filter="dissolve">
                                      <p:cBhvr>
                                        <p:cTn id="18" dur="500"/>
                                        <p:tgtEl>
                                          <p:spTgt spid="4099">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4099">
                                            <p:txEl>
                                              <p:pRg st="5" end="5"/>
                                            </p:txEl>
                                          </p:spTgt>
                                        </p:tgtEl>
                                        <p:attrNameLst>
                                          <p:attrName>style.visibility</p:attrName>
                                        </p:attrNameLst>
                                      </p:cBhvr>
                                      <p:to>
                                        <p:strVal val="visible"/>
                                      </p:to>
                                    </p:set>
                                    <p:animEffect transition="in" filter="dissolve">
                                      <p:cBhvr>
                                        <p:cTn id="23" dur="500"/>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a:xfrm>
            <a:off x="1214438" y="357188"/>
            <a:ext cx="7358062" cy="838200"/>
          </a:xfrm>
        </p:spPr>
        <p:txBody>
          <a:bodyPr/>
          <a:lstStyle/>
          <a:p>
            <a:r>
              <a:rPr lang="it-IT" sz="3600" b="0" dirty="0" smtClean="0">
                <a:effectLst/>
                <a:latin typeface="Segoe Print" pitchFamily="2" charset="0"/>
              </a:rPr>
              <a:t>APPREZZAMENTO </a:t>
            </a:r>
            <a:r>
              <a:rPr lang="it-IT" sz="3600" b="0" dirty="0" smtClean="0">
                <a:effectLst/>
              </a:rPr>
              <a:t> </a:t>
            </a:r>
            <a:r>
              <a:rPr lang="it-IT" sz="3600" b="0" dirty="0" err="1" smtClean="0">
                <a:effectLst/>
                <a:latin typeface="Snap ITC" pitchFamily="82" charset="0"/>
              </a:rPr>
              <a:t>VS</a:t>
            </a:r>
            <a:r>
              <a:rPr lang="it-IT" sz="3600" b="0" dirty="0" smtClean="0">
                <a:effectLst/>
                <a:latin typeface="Snap ITC" pitchFamily="82" charset="0"/>
              </a:rPr>
              <a:t>. </a:t>
            </a:r>
            <a:r>
              <a:rPr lang="it-IT" sz="3600" b="0" dirty="0" smtClean="0">
                <a:effectLst/>
                <a:latin typeface="Segoe Print" pitchFamily="2" charset="0"/>
              </a:rPr>
              <a:t>ADULAZIONE</a:t>
            </a:r>
          </a:p>
        </p:txBody>
      </p:sp>
      <p:sp>
        <p:nvSpPr>
          <p:cNvPr id="4099" name="Segnaposto testo 2"/>
          <p:cNvSpPr>
            <a:spLocks noGrp="1"/>
          </p:cNvSpPr>
          <p:nvPr>
            <p:ph type="body" sz="half" idx="1"/>
          </p:nvPr>
        </p:nvSpPr>
        <p:spPr>
          <a:xfrm>
            <a:off x="1142976" y="1643050"/>
            <a:ext cx="7715304" cy="2286013"/>
          </a:xfrm>
        </p:spPr>
        <p:txBody>
          <a:bodyPr/>
          <a:lstStyle/>
          <a:p>
            <a:pPr algn="l">
              <a:buFontTx/>
              <a:buNone/>
            </a:pPr>
            <a:r>
              <a:rPr lang="it-IT" sz="2800" dirty="0" smtClean="0">
                <a:effectLst/>
                <a:latin typeface="Segoe Print" pitchFamily="2" charset="0"/>
              </a:rPr>
              <a:t>“ </a:t>
            </a:r>
            <a:r>
              <a:rPr lang="it-IT" sz="2600" dirty="0" smtClean="0">
                <a:effectLst/>
                <a:latin typeface="Segoe Print" pitchFamily="2" charset="0"/>
              </a:rPr>
              <a:t>L’APPREZZAMENTO VIENE DAL CUORE, DIPENDE DALLA VERA COMPRENSIONE DELLE MOTIVAZIONI DELLE ALTRE PERSONE, E’ PREROGATIVA </a:t>
            </a:r>
            <a:r>
              <a:rPr lang="it-IT" sz="2600" dirty="0" err="1" smtClean="0">
                <a:effectLst/>
                <a:latin typeface="Segoe Print" pitchFamily="2" charset="0"/>
              </a:rPr>
              <a:t>DI</a:t>
            </a:r>
            <a:r>
              <a:rPr lang="it-IT" sz="2600" dirty="0" smtClean="0">
                <a:effectLst/>
                <a:latin typeface="Segoe Print" pitchFamily="2" charset="0"/>
              </a:rPr>
              <a:t> POCHI, PERCIO’ ONESTO E SINCERO e QUINDI PREZIOSO. ”</a:t>
            </a:r>
          </a:p>
          <a:p>
            <a:pPr algn="l">
              <a:buFontTx/>
              <a:buNone/>
            </a:pPr>
            <a:endParaRPr lang="it-IT" sz="1000" dirty="0" smtClean="0">
              <a:effectLst/>
              <a:latin typeface="Segoe Print" pitchFamily="2" charset="0"/>
            </a:endParaRPr>
          </a:p>
          <a:p>
            <a:pPr algn="l">
              <a:buFontTx/>
              <a:buNone/>
            </a:pPr>
            <a:r>
              <a:rPr lang="it-IT" sz="2600" dirty="0" smtClean="0">
                <a:effectLst/>
                <a:latin typeface="Segoe Print" pitchFamily="2" charset="0"/>
              </a:rPr>
              <a:t>“ L’ADULAZIONE INVECE SI LIMITA A SALIRE ALLE LABBRA, NON E’ PERCEPITO VERAMENTE, ED E’ UNA COSA CHE INVECE IN MOLTI FANNO, ANCHE SE INUTILE O DANNOSO.”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dissolv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dissolve">
                                      <p:cBhvr>
                                        <p:cTn id="12"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half" idx="1"/>
          </p:nvPr>
        </p:nvSpPr>
        <p:spPr>
          <a:xfrm>
            <a:off x="1357290" y="642918"/>
            <a:ext cx="7215238" cy="5000628"/>
          </a:xfrm>
        </p:spPr>
        <p:txBody>
          <a:bodyPr/>
          <a:lstStyle/>
          <a:p>
            <a:pPr>
              <a:buNone/>
            </a:pPr>
            <a:r>
              <a:rPr lang="it-IT" sz="2800" dirty="0" smtClean="0">
                <a:effectLst/>
                <a:latin typeface="Segoe Print" pitchFamily="2" charset="0"/>
              </a:rPr>
              <a:t>“La sola via per influenzare una persona consiste nel conversare di quanto le interessa, cercando di utilizzare quanto più possibile il suo punto di vista, pensare ai suoi interessi. </a:t>
            </a:r>
          </a:p>
          <a:p>
            <a:pPr>
              <a:buNone/>
            </a:pPr>
            <a:r>
              <a:rPr lang="it-IT" sz="2800" dirty="0" smtClean="0">
                <a:effectLst/>
                <a:latin typeface="Segoe Print" pitchFamily="2" charset="0"/>
              </a:rPr>
              <a:t>Questo richiede tempo, energia, altruismo e </a:t>
            </a:r>
            <a:r>
              <a:rPr lang="it-IT" sz="2800" dirty="0" err="1" smtClean="0">
                <a:effectLst/>
                <a:latin typeface="Segoe Print" pitchFamily="2" charset="0"/>
              </a:rPr>
              <a:t>intenzonalità</a:t>
            </a:r>
            <a:r>
              <a:rPr lang="it-IT" sz="2800" dirty="0" smtClean="0">
                <a:effectLst/>
                <a:latin typeface="Segoe Print" pitchFamily="2" charset="0"/>
              </a:rPr>
              <a:t>. </a:t>
            </a:r>
          </a:p>
          <a:p>
            <a:pPr>
              <a:buNone/>
            </a:pPr>
            <a:r>
              <a:rPr lang="it-IT" sz="2800" dirty="0" smtClean="0">
                <a:effectLst/>
                <a:latin typeface="Segoe Print" pitchFamily="2" charset="0"/>
              </a:rPr>
              <a:t>Al cliente piace questa sensazione e se riesci a farlo, a capire veramente cosa le persone considerano di valore, non avrai mai preoccupazioni per il futuro. ”</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43000" y="0"/>
            <a:ext cx="7786688" cy="1071563"/>
          </a:xfrm>
        </p:spPr>
        <p:txBody>
          <a:bodyPr/>
          <a:lstStyle/>
          <a:p>
            <a:pPr eaLnBrk="1" hangingPunct="1"/>
            <a:r>
              <a:rPr lang="it-IT" sz="3200" dirty="0" smtClean="0">
                <a:solidFill>
                  <a:srgbClr val="E21702"/>
                </a:solidFill>
                <a:latin typeface="Segoe Print" pitchFamily="2" charset="0"/>
                <a:cs typeface="Tahoma" pitchFamily="34" charset="0"/>
              </a:rPr>
              <a:t>ACCORDO: IL PUNTO </a:t>
            </a:r>
            <a:r>
              <a:rPr lang="it-IT" sz="3200" dirty="0" err="1" smtClean="0">
                <a:solidFill>
                  <a:srgbClr val="E21702"/>
                </a:solidFill>
                <a:latin typeface="Segoe Print" pitchFamily="2" charset="0"/>
                <a:cs typeface="Tahoma" pitchFamily="34" charset="0"/>
              </a:rPr>
              <a:t>D’ENTRATA</a:t>
            </a:r>
            <a:r>
              <a:rPr lang="it-IT" sz="3200" dirty="0" smtClean="0">
                <a:latin typeface="Segoe Print" pitchFamily="2" charset="0"/>
                <a:cs typeface="Tahoma" pitchFamily="34" charset="0"/>
              </a:rPr>
              <a:t> </a:t>
            </a:r>
          </a:p>
        </p:txBody>
      </p:sp>
      <p:sp>
        <p:nvSpPr>
          <p:cNvPr id="144387" name="Rectangle 3"/>
          <p:cNvSpPr>
            <a:spLocks noGrp="1" noChangeArrowheads="1"/>
          </p:cNvSpPr>
          <p:nvPr>
            <p:ph type="body" idx="1"/>
          </p:nvPr>
        </p:nvSpPr>
        <p:spPr>
          <a:xfrm>
            <a:off x="1071538" y="928671"/>
            <a:ext cx="7643837" cy="5929330"/>
          </a:xfrm>
        </p:spPr>
        <p:txBody>
          <a:bodyPr/>
          <a:lstStyle/>
          <a:p>
            <a:pPr algn="just" eaLnBrk="1" hangingPunct="1">
              <a:lnSpc>
                <a:spcPct val="80000"/>
              </a:lnSpc>
              <a:buNone/>
            </a:pPr>
            <a:r>
              <a:rPr lang="it-IT" sz="2800" dirty="0" smtClean="0">
                <a:solidFill>
                  <a:srgbClr val="002060"/>
                </a:solidFill>
                <a:latin typeface="Segoe Print" pitchFamily="2" charset="0"/>
                <a:cs typeface="Tahoma" pitchFamily="34" charset="0"/>
              </a:rPr>
              <a:t>Per entrare in sintonia con il cliente, si devono stabilire con lui degli accordi. </a:t>
            </a:r>
          </a:p>
          <a:p>
            <a:pPr algn="just" eaLnBrk="1" hangingPunct="1">
              <a:lnSpc>
                <a:spcPct val="80000"/>
              </a:lnSpc>
              <a:buNone/>
            </a:pPr>
            <a:endParaRPr lang="it-IT" sz="600" dirty="0" smtClean="0">
              <a:solidFill>
                <a:srgbClr val="002060"/>
              </a:solidFill>
              <a:latin typeface="Segoe Print" pitchFamily="2" charset="0"/>
              <a:cs typeface="Tahoma" pitchFamily="34" charset="0"/>
            </a:endParaRPr>
          </a:p>
          <a:p>
            <a:pPr algn="just" eaLnBrk="1" hangingPunct="1">
              <a:lnSpc>
                <a:spcPct val="80000"/>
              </a:lnSpc>
              <a:buNone/>
            </a:pPr>
            <a:r>
              <a:rPr lang="it-IT" sz="2800" dirty="0" smtClean="0">
                <a:solidFill>
                  <a:srgbClr val="002060"/>
                </a:solidFill>
                <a:latin typeface="Segoe Print" pitchFamily="2" charset="0"/>
                <a:cs typeface="Tahoma" pitchFamily="34" charset="0"/>
              </a:rPr>
              <a:t>E’ il cliente stesso che ti dice qual è la SUA valutazione della realtà.</a:t>
            </a:r>
          </a:p>
          <a:p>
            <a:pPr algn="just" eaLnBrk="1" hangingPunct="1">
              <a:lnSpc>
                <a:spcPct val="80000"/>
              </a:lnSpc>
              <a:buNone/>
            </a:pPr>
            <a:endParaRPr lang="it-IT" sz="800" dirty="0" smtClean="0">
              <a:solidFill>
                <a:srgbClr val="002060"/>
              </a:solidFill>
              <a:latin typeface="Segoe Print" pitchFamily="2" charset="0"/>
              <a:cs typeface="Tahoma" pitchFamily="34" charset="0"/>
            </a:endParaRPr>
          </a:p>
          <a:p>
            <a:pPr algn="just" eaLnBrk="1" hangingPunct="1">
              <a:lnSpc>
                <a:spcPct val="80000"/>
              </a:lnSpc>
              <a:buNone/>
            </a:pPr>
            <a:r>
              <a:rPr lang="it-IT" sz="2800" dirty="0" smtClean="0">
                <a:solidFill>
                  <a:srgbClr val="002060"/>
                </a:solidFill>
                <a:latin typeface="Segoe Print" pitchFamily="2" charset="0"/>
                <a:cs typeface="Tahoma" pitchFamily="34" charset="0"/>
              </a:rPr>
              <a:t>Quello che devi fare è rendertene conto e cercare di comprendere e tenere sempre presente il SUO punto di vista, rimanendo interessato (non pensare al contratto o agli € che potrebbe farti guadagnare!!!)</a:t>
            </a:r>
          </a:p>
          <a:p>
            <a:pPr algn="just" eaLnBrk="1" hangingPunct="1">
              <a:lnSpc>
                <a:spcPct val="80000"/>
              </a:lnSpc>
              <a:buNone/>
            </a:pPr>
            <a:endParaRPr lang="it-IT" sz="800" dirty="0" smtClean="0">
              <a:solidFill>
                <a:srgbClr val="002060"/>
              </a:solidFill>
              <a:latin typeface="Segoe Print" pitchFamily="2" charset="0"/>
              <a:cs typeface="Tahoma" pitchFamily="34" charset="0"/>
            </a:endParaRPr>
          </a:p>
          <a:p>
            <a:pPr algn="just" eaLnBrk="1" hangingPunct="1">
              <a:lnSpc>
                <a:spcPct val="80000"/>
              </a:lnSpc>
              <a:buNone/>
            </a:pPr>
            <a:r>
              <a:rPr lang="it-IT" sz="2800" dirty="0" smtClean="0">
                <a:solidFill>
                  <a:srgbClr val="002060"/>
                </a:solidFill>
                <a:latin typeface="Segoe Print" pitchFamily="2" charset="0"/>
                <a:cs typeface="Tahoma" pitchFamily="34" charset="0"/>
              </a:rPr>
              <a:t>Gli errori più comuni sono affermazioni del tipo: “si sbaglia” “non è vero” “non è proprio così” “aspetti che le spiego”, in altre parole: ESSERE PERMALOSO!</a:t>
            </a:r>
          </a:p>
          <a:p>
            <a:pPr algn="just" eaLnBrk="1" hangingPunct="1">
              <a:lnSpc>
                <a:spcPct val="80000"/>
              </a:lnSpc>
            </a:pPr>
            <a:endParaRPr lang="it-IT" sz="2800" dirty="0" smtClean="0">
              <a:solidFill>
                <a:srgbClr val="0000FF"/>
              </a:solidFill>
              <a:latin typeface="Segoe Print" pitchFamily="2" charset="0"/>
            </a:endParaRPr>
          </a:p>
        </p:txBody>
      </p:sp>
      <p:sp>
        <p:nvSpPr>
          <p:cNvPr id="9220" name="Rectangle 4"/>
          <p:cNvSpPr>
            <a:spLocks noChangeArrowheads="1"/>
          </p:cNvSpPr>
          <p:nvPr/>
        </p:nvSpPr>
        <p:spPr bwMode="auto">
          <a:xfrm>
            <a:off x="8901113" y="6381750"/>
            <a:ext cx="184150" cy="411163"/>
          </a:xfrm>
          <a:prstGeom prst="rect">
            <a:avLst/>
          </a:prstGeom>
          <a:noFill/>
          <a:ln w="9525">
            <a:noFill/>
            <a:miter lim="800000"/>
            <a:headEnd/>
            <a:tailEnd/>
          </a:ln>
        </p:spPr>
        <p:txBody>
          <a:bodyPr wrap="none">
            <a:spAutoFit/>
          </a:bodyPr>
          <a:lstStyle/>
          <a:p>
            <a:endParaRPr lang="it-IT"/>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 calcmode="lin" valueType="num">
                                      <p:cBhvr additive="base">
                                        <p:cTn id="7" dur="500" fill="hold"/>
                                        <p:tgtEl>
                                          <p:spTgt spid="14438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44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44387">
                                            <p:txEl>
                                              <p:pRg st="2" end="2"/>
                                            </p:txEl>
                                          </p:spTgt>
                                        </p:tgtEl>
                                        <p:attrNameLst>
                                          <p:attrName>style.visibility</p:attrName>
                                        </p:attrNameLst>
                                      </p:cBhvr>
                                      <p:to>
                                        <p:strVal val="visible"/>
                                      </p:to>
                                    </p:set>
                                    <p:anim calcmode="lin" valueType="num">
                                      <p:cBhvr additive="base">
                                        <p:cTn id="13" dur="500" fill="hold"/>
                                        <p:tgtEl>
                                          <p:spTgt spid="14438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44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44387">
                                            <p:txEl>
                                              <p:pRg st="4" end="4"/>
                                            </p:txEl>
                                          </p:spTgt>
                                        </p:tgtEl>
                                        <p:attrNameLst>
                                          <p:attrName>style.visibility</p:attrName>
                                        </p:attrNameLst>
                                      </p:cBhvr>
                                      <p:to>
                                        <p:strVal val="visible"/>
                                      </p:to>
                                    </p:set>
                                    <p:anim calcmode="lin" valueType="num">
                                      <p:cBhvr additive="base">
                                        <p:cTn id="19" dur="500" fill="hold"/>
                                        <p:tgtEl>
                                          <p:spTgt spid="144387">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44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44387">
                                            <p:txEl>
                                              <p:pRg st="6" end="6"/>
                                            </p:txEl>
                                          </p:spTgt>
                                        </p:tgtEl>
                                        <p:attrNameLst>
                                          <p:attrName>style.visibility</p:attrName>
                                        </p:attrNameLst>
                                      </p:cBhvr>
                                      <p:to>
                                        <p:strVal val="visible"/>
                                      </p:to>
                                    </p:set>
                                    <p:anim calcmode="lin" valueType="num">
                                      <p:cBhvr additive="base">
                                        <p:cTn id="25" dur="500" fill="hold"/>
                                        <p:tgtEl>
                                          <p:spTgt spid="144387">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4438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071563" y="0"/>
            <a:ext cx="7858125" cy="1643050"/>
          </a:xfrm>
        </p:spPr>
        <p:txBody>
          <a:bodyPr/>
          <a:lstStyle/>
          <a:p>
            <a:pPr eaLnBrk="1" hangingPunct="1"/>
            <a:r>
              <a:rPr lang="it-IT" sz="3600" dirty="0" smtClean="0">
                <a:solidFill>
                  <a:srgbClr val="FF0000"/>
                </a:solidFill>
                <a:latin typeface="Tahoma" pitchFamily="34" charset="0"/>
                <a:cs typeface="Tahoma" pitchFamily="34" charset="0"/>
              </a:rPr>
              <a:t> </a:t>
            </a:r>
            <a:r>
              <a:rPr lang="it-IT" sz="3600" dirty="0" smtClean="0">
                <a:solidFill>
                  <a:srgbClr val="FF0000"/>
                </a:solidFill>
                <a:latin typeface="Segoe Print" pitchFamily="2" charset="0"/>
                <a:cs typeface="Tahoma" pitchFamily="34" charset="0"/>
              </a:rPr>
              <a:t>PER RENDERCENE </a:t>
            </a:r>
            <a:br>
              <a:rPr lang="it-IT" sz="3600" dirty="0" smtClean="0">
                <a:solidFill>
                  <a:srgbClr val="FF0000"/>
                </a:solidFill>
                <a:latin typeface="Segoe Print" pitchFamily="2" charset="0"/>
                <a:cs typeface="Tahoma" pitchFamily="34" charset="0"/>
              </a:rPr>
            </a:br>
            <a:r>
              <a:rPr lang="it-IT" sz="3600" dirty="0" smtClean="0">
                <a:solidFill>
                  <a:srgbClr val="FF0000"/>
                </a:solidFill>
                <a:latin typeface="Segoe Print" pitchFamily="2" charset="0"/>
                <a:cs typeface="Tahoma" pitchFamily="34" charset="0"/>
              </a:rPr>
              <a:t>MEGLIO CONTO</a:t>
            </a:r>
          </a:p>
        </p:txBody>
      </p:sp>
      <p:sp>
        <p:nvSpPr>
          <p:cNvPr id="33795" name="Rectangle 3"/>
          <p:cNvSpPr>
            <a:spLocks noGrp="1" noChangeArrowheads="1"/>
          </p:cNvSpPr>
          <p:nvPr>
            <p:ph type="body" idx="1"/>
          </p:nvPr>
        </p:nvSpPr>
        <p:spPr>
          <a:xfrm>
            <a:off x="1214415" y="1643050"/>
            <a:ext cx="7929586" cy="5214950"/>
          </a:xfrm>
        </p:spPr>
        <p:txBody>
          <a:bodyPr/>
          <a:lstStyle/>
          <a:p>
            <a:pPr eaLnBrk="1" hangingPunct="1">
              <a:lnSpc>
                <a:spcPct val="90000"/>
              </a:lnSpc>
              <a:buFont typeface="Wingdings" pitchFamily="2" charset="2"/>
              <a:buNone/>
            </a:pPr>
            <a:r>
              <a:rPr lang="it-IT" sz="2800" dirty="0" smtClean="0">
                <a:solidFill>
                  <a:srgbClr val="002060"/>
                </a:solidFill>
                <a:latin typeface="Segoe Print" pitchFamily="2" charset="0"/>
                <a:cs typeface="Tahoma" pitchFamily="34" charset="0"/>
              </a:rPr>
              <a:t>Un esercizio a coppie</a:t>
            </a:r>
          </a:p>
          <a:p>
            <a:pPr eaLnBrk="1" hangingPunct="1">
              <a:lnSpc>
                <a:spcPct val="90000"/>
              </a:lnSpc>
            </a:pPr>
            <a:r>
              <a:rPr lang="it-IT" sz="2800" dirty="0" smtClean="0">
                <a:solidFill>
                  <a:srgbClr val="002060"/>
                </a:solidFill>
                <a:latin typeface="Segoe Print" pitchFamily="2" charset="0"/>
                <a:cs typeface="Tahoma" pitchFamily="34" charset="0"/>
              </a:rPr>
              <a:t>Proviamo a sbagliare consapevolmente: contraddici il punto di vista del tuo interlocutore su come va il mercato oggi</a:t>
            </a:r>
          </a:p>
          <a:p>
            <a:pPr eaLnBrk="1" hangingPunct="1">
              <a:lnSpc>
                <a:spcPct val="90000"/>
              </a:lnSpc>
            </a:pPr>
            <a:r>
              <a:rPr lang="it-IT" sz="2800" dirty="0" smtClean="0">
                <a:solidFill>
                  <a:srgbClr val="002060"/>
                </a:solidFill>
                <a:latin typeface="Segoe Print" pitchFamily="2" charset="0"/>
                <a:cs typeface="Tahoma" pitchFamily="34" charset="0"/>
              </a:rPr>
              <a:t>Di cosa vi siete resi conto?</a:t>
            </a:r>
          </a:p>
          <a:p>
            <a:pPr eaLnBrk="1" hangingPunct="1">
              <a:lnSpc>
                <a:spcPct val="90000"/>
              </a:lnSpc>
            </a:pPr>
            <a:r>
              <a:rPr lang="it-IT" sz="2800" dirty="0" smtClean="0">
                <a:solidFill>
                  <a:srgbClr val="002060"/>
                </a:solidFill>
                <a:latin typeface="Segoe Print" pitchFamily="2" charset="0"/>
                <a:cs typeface="Tahoma" pitchFamily="34" charset="0"/>
              </a:rPr>
              <a:t>Alle persone piace avere intorno persone con cui si sta bene, che sorridono alla vita (il buonumore è uno stato d’animo che puoi creare) e sdrammatizzano i problemi </a:t>
            </a:r>
            <a:r>
              <a:rPr lang="it-IT" sz="2800" dirty="0" err="1" smtClean="0">
                <a:solidFill>
                  <a:srgbClr val="002060"/>
                </a:solidFill>
                <a:latin typeface="Segoe Print" pitchFamily="2" charset="0"/>
                <a:cs typeface="Tahoma" pitchFamily="34" charset="0"/>
              </a:rPr>
              <a:t>anzichè</a:t>
            </a:r>
            <a:r>
              <a:rPr lang="it-IT" sz="2800" dirty="0" smtClean="0">
                <a:solidFill>
                  <a:srgbClr val="002060"/>
                </a:solidFill>
                <a:latin typeface="Segoe Print" pitchFamily="2" charset="0"/>
                <a:cs typeface="Tahoma" pitchFamily="34" charset="0"/>
              </a:rPr>
              <a:t> enfatizzarli o voler avere sempre ragione.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box(in)">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diamond(in)">
                                      <p:cBhvr>
                                        <p:cTn id="12" dur="20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checkerboard(across)">
                                      <p:cBhvr>
                                        <p:cTn id="17" dur="500"/>
                                        <p:tgtEl>
                                          <p:spTgt spid="337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3795">
                                            <p:txEl>
                                              <p:pRg st="3" end="3"/>
                                            </p:txEl>
                                          </p:spTgt>
                                        </p:tgtEl>
                                        <p:attrNameLst>
                                          <p:attrName>style.visibility</p:attrName>
                                        </p:attrNameLst>
                                      </p:cBhvr>
                                      <p:to>
                                        <p:strVal val="visible"/>
                                      </p:to>
                                    </p:set>
                                    <p:animEffect transition="in" filter="checkerboard(across)">
                                      <p:cBhvr>
                                        <p:cTn id="22" dur="500"/>
                                        <p:tgtEl>
                                          <p:spTgt spid="337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826</Words>
  <Application>Microsoft Office PowerPoint</Application>
  <PresentationFormat>Presentazione su schermo (4:3)</PresentationFormat>
  <Paragraphs>78</Paragraphs>
  <Slides>13</Slides>
  <Notes>6</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Struttura predefinita</vt:lpstr>
      <vt:lpstr>COSTRUIRE BUONE RELAZIONI CON I CLIENTI </vt:lpstr>
      <vt:lpstr>COSA SERVE PER                                             VENDERE OGGI?</vt:lpstr>
      <vt:lpstr>PASSA IL TEMPO MA NON  I PRINCIPI FONDAMENTALI</vt:lpstr>
      <vt:lpstr>UN SEGRETO DEL SUCCESSO</vt:lpstr>
      <vt:lpstr>IL DESIDERIO DI OGNUNO</vt:lpstr>
      <vt:lpstr>APPREZZAMENTO  VS. ADULAZIONE</vt:lpstr>
      <vt:lpstr>Diapositiva 7</vt:lpstr>
      <vt:lpstr>ACCORDO: IL PUNTO D’ENTRATA </vt:lpstr>
      <vt:lpstr> PER RENDERCENE  MEGLIO CONTO</vt:lpstr>
      <vt:lpstr>FINO A QUANDO </vt:lpstr>
      <vt:lpstr>HAI DI FRONTE UNA PERSONA </vt:lpstr>
      <vt:lpstr>INDUCI CON L’ESEMPIO</vt:lpstr>
      <vt:lpstr>UNA DOMANDA</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Davide Baldi</dc:creator>
  <cp:lastModifiedBy>Davide</cp:lastModifiedBy>
  <cp:revision>61</cp:revision>
  <dcterms:created xsi:type="dcterms:W3CDTF">2009-12-24T15:24:40Z</dcterms:created>
  <dcterms:modified xsi:type="dcterms:W3CDTF">2010-08-26T12:02:53Z</dcterms:modified>
</cp:coreProperties>
</file>